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1" r:id="rId2"/>
    <p:sldId id="292" r:id="rId3"/>
    <p:sldId id="296" r:id="rId4"/>
    <p:sldId id="293" r:id="rId5"/>
    <p:sldId id="295" r:id="rId6"/>
    <p:sldId id="256" r:id="rId7"/>
    <p:sldId id="270" r:id="rId8"/>
    <p:sldId id="271" r:id="rId9"/>
    <p:sldId id="265" r:id="rId10"/>
    <p:sldId id="287" r:id="rId11"/>
    <p:sldId id="297" r:id="rId12"/>
    <p:sldId id="298" r:id="rId13"/>
    <p:sldId id="267" r:id="rId14"/>
    <p:sldId id="289" r:id="rId15"/>
    <p:sldId id="290" r:id="rId16"/>
    <p:sldId id="258" r:id="rId17"/>
    <p:sldId id="262" r:id="rId18"/>
    <p:sldId id="263" r:id="rId19"/>
    <p:sldId id="264" r:id="rId20"/>
    <p:sldId id="299" r:id="rId21"/>
    <p:sldId id="288" r:id="rId22"/>
    <p:sldId id="278" r:id="rId23"/>
    <p:sldId id="300" r:id="rId24"/>
    <p:sldId id="280" r:id="rId25"/>
    <p:sldId id="284" r:id="rId26"/>
    <p:sldId id="281" r:id="rId27"/>
    <p:sldId id="285" r:id="rId28"/>
    <p:sldId id="282" r:id="rId29"/>
    <p:sldId id="283" r:id="rId30"/>
    <p:sldId id="301" r:id="rId31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F903"/>
    <a:srgbClr val="000000"/>
    <a:srgbClr val="FF9300"/>
    <a:srgbClr val="BD2A00"/>
    <a:srgbClr val="A11100"/>
    <a:srgbClr val="B51400"/>
    <a:srgbClr val="941100"/>
    <a:srgbClr val="FFCB24"/>
    <a:srgbClr val="99BF3C"/>
    <a:srgbClr val="F2DE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/>
    <p:restoredTop sz="94719"/>
  </p:normalViewPr>
  <p:slideViewPr>
    <p:cSldViewPr snapToGrid="0" snapToObjects="1">
      <p:cViewPr>
        <p:scale>
          <a:sx n="100" d="100"/>
          <a:sy n="100" d="100"/>
        </p:scale>
        <p:origin x="100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AD0A-D659-E64D-B331-6EFEA1138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7A5E65-8D72-CD41-A045-FC567A3F6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0E7CC-10D2-7946-8599-E34DCCC07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C399-06BA-4746-9A7A-CE672D8F01B5}" type="datetimeFigureOut">
              <a:rPr lang="en-ES" smtClean="0"/>
              <a:t>16/12/2020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82F-41BD-994A-8BEF-D5D2AC0FE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2B7BC-D515-B547-9FDF-4663735B0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AC0B-B62E-C649-ADAE-56D407D938D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50928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7F0D5-27F6-2141-9500-9C90B125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5453E1-8757-2A49-81ED-A400812436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9417B-316E-B449-850A-08807452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C399-06BA-4746-9A7A-CE672D8F01B5}" type="datetimeFigureOut">
              <a:rPr lang="en-ES" smtClean="0"/>
              <a:t>16/12/2020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640B4-644F-034D-9871-68828A8F5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F6A67-A0CB-924F-9279-D8B164ED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AC0B-B62E-C649-ADAE-56D407D938D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06385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1AF211-F829-1D4A-972F-DEA7F9C888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901E5-0B75-4146-AF12-FDFDE158D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DC84B-A725-D547-A598-995052D3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C399-06BA-4746-9A7A-CE672D8F01B5}" type="datetimeFigureOut">
              <a:rPr lang="en-ES" smtClean="0"/>
              <a:t>16/12/2020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85839-458D-9E4A-B8C3-581D8A2BF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FF274-D1DE-D94A-9BF8-87C64521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AC0B-B62E-C649-ADAE-56D407D938D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713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6CAD-B74C-1F42-AB3A-843C68F1D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221F-21CB-0F4E-94CF-8180DA7FE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E5892-8367-7544-BFF2-3A7716452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C399-06BA-4746-9A7A-CE672D8F01B5}" type="datetimeFigureOut">
              <a:rPr lang="en-ES" smtClean="0"/>
              <a:t>16/12/2020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7103D-D1A4-1049-8811-651DA8E1A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1DAC5-C9AC-F440-9861-4BFD1A75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AC0B-B62E-C649-ADAE-56D407D938D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89291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C2C4E-940B-1242-BD68-B90343A8D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02915-D34C-E845-B965-06C33A16F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8D42E-DB84-0344-BE77-08231B0C2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C399-06BA-4746-9A7A-CE672D8F01B5}" type="datetimeFigureOut">
              <a:rPr lang="en-ES" smtClean="0"/>
              <a:t>16/12/2020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888F2-7CE1-4F47-993C-6D1A1DC7C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24C14-0641-4347-A8DA-0D71AC969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AC0B-B62E-C649-ADAE-56D407D938D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5124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7A9C-A286-5E4B-89B7-61FA56C67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08D1D-BBCA-174E-9BC2-D1CB0F956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F546E-7B4F-D041-B6DD-6FFE56421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43919-214E-3744-9B41-C4DB91DDF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C399-06BA-4746-9A7A-CE672D8F01B5}" type="datetimeFigureOut">
              <a:rPr lang="en-ES" smtClean="0"/>
              <a:t>16/12/2020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6BBAE-C0A4-FA46-83B9-3C4DF5145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F4217-6DFC-A147-AF54-531FE6BBA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AC0B-B62E-C649-ADAE-56D407D938D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42530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7911-52F4-054F-AB23-0DCECBE4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7CC4D-4B4A-9E44-8E53-DC4EB1F89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9850-09CA-0C4B-B602-F3AA6F8FB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CEB8E9-BC90-BB4D-AA4D-8479DD9FB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B6684-B7BF-F34B-8DB2-E161348143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8FC1D9-E50B-0C47-AA9B-9630F2F56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C399-06BA-4746-9A7A-CE672D8F01B5}" type="datetimeFigureOut">
              <a:rPr lang="en-ES" smtClean="0"/>
              <a:t>16/12/2020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2E4818-B466-EF43-9F18-5B0E0A58D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E0E943-190B-164F-BDD1-DB45B447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AC0B-B62E-C649-ADAE-56D407D938D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3761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69227-0068-5A4D-A477-9679942B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0CA36-889D-4444-B7BB-EFEF189D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C399-06BA-4746-9A7A-CE672D8F01B5}" type="datetimeFigureOut">
              <a:rPr lang="en-ES" smtClean="0"/>
              <a:t>16/12/2020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0B43B-3766-E44D-A0B7-89D962334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2A276-F577-334B-9122-894034B06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AC0B-B62E-C649-ADAE-56D407D938D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47173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576875-CA19-6E4D-AF0B-65724DB45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C399-06BA-4746-9A7A-CE672D8F01B5}" type="datetimeFigureOut">
              <a:rPr lang="en-ES" smtClean="0"/>
              <a:t>16/12/2020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8A4F7-B954-C946-B2A5-0741E199E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D3914-280D-004D-A60A-6B29682C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AC0B-B62E-C649-ADAE-56D407D938D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4880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F2644-D27A-A543-BD50-293B5566D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7E1B1-8FF6-604E-AE5A-E7D898413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6CF58-44FF-0E4F-9598-DC98D3FFA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3B23C-9EC0-1048-B680-B824037A5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C399-06BA-4746-9A7A-CE672D8F01B5}" type="datetimeFigureOut">
              <a:rPr lang="en-ES" smtClean="0"/>
              <a:t>16/12/2020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CE35B-7583-0843-BF02-AC27329D2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8412C-FE65-5640-9DD8-11A6DD3D5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AC0B-B62E-C649-ADAE-56D407D938D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063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54527-BBD3-9749-A317-C2A5FCE7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062F58-D6F0-724D-B532-2790CFBA2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F4C10-3A1A-9E47-958A-21F1855DD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7AF14-30F8-4B4B-AD45-768E07791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C399-06BA-4746-9A7A-CE672D8F01B5}" type="datetimeFigureOut">
              <a:rPr lang="en-ES" smtClean="0"/>
              <a:t>16/12/2020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F58EF-7245-1B40-820E-00C4F62A9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AFC04-F8CD-F643-BC57-2395686C2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8AC0B-B62E-C649-ADAE-56D407D938D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27811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72470C-A6E8-3D49-BDA9-A311A11E5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AD11C-2F4E-AC40-9A0C-5174975C7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7756E-D121-7E40-B8AE-9361112FC0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6C399-06BA-4746-9A7A-CE672D8F01B5}" type="datetimeFigureOut">
              <a:rPr lang="en-ES" smtClean="0"/>
              <a:t>16/12/2020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F79E5-8C64-1D44-AAAD-5980F2B65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D83A8-4F73-FA41-9DD5-484C7D69E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8AC0B-B62E-C649-ADAE-56D407D938D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42830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503CF7-8A94-7C4B-873F-8C5A4B288599}"/>
              </a:ext>
            </a:extLst>
          </p:cNvPr>
          <p:cNvSpPr txBox="1"/>
          <p:nvPr/>
        </p:nvSpPr>
        <p:spPr>
          <a:xfrm>
            <a:off x="5836486" y="1644725"/>
            <a:ext cx="4666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>
                <a:latin typeface="Palatino Linotype" panose="02040502050505030304" pitchFamily="18" charset="0"/>
              </a:rPr>
              <a:t>Fighting Lung Cancer</a:t>
            </a:r>
            <a:endParaRPr lang="en-GB" sz="3600" dirty="0">
              <a:effectLst/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E65DE8-4DF0-8443-BB98-538F5CEB8932}"/>
              </a:ext>
            </a:extLst>
          </p:cNvPr>
          <p:cNvSpPr txBox="1"/>
          <p:nvPr/>
        </p:nvSpPr>
        <p:spPr>
          <a:xfrm>
            <a:off x="7460882" y="2315908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i="1" dirty="0">
                <a:latin typeface="Palatino Linotype" panose="02040502050505030304" pitchFamily="18" charset="0"/>
              </a:rPr>
              <a:t>Miguel Simón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6C729-C4F5-904F-8895-C7CC7C827EB8}"/>
              </a:ext>
            </a:extLst>
          </p:cNvPr>
          <p:cNvSpPr txBox="1"/>
          <p:nvPr/>
        </p:nvSpPr>
        <p:spPr>
          <a:xfrm>
            <a:off x="7353480" y="4384805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latin typeface="Palatino Linotype" panose="02040502050505030304" pitchFamily="18" charset="0"/>
              </a:rPr>
              <a:t>December 2020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5C6987D-C2AE-AF4C-939F-8709FE0E6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859" y="3504021"/>
            <a:ext cx="820041" cy="8807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922C84-AA0B-7A46-80A2-C7E8A90C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91578" y="-126030"/>
            <a:ext cx="7322697" cy="732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82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FB0914-D569-CB45-B5DC-91101684F67E}"/>
              </a:ext>
            </a:extLst>
          </p:cNvPr>
          <p:cNvSpPr txBox="1"/>
          <p:nvPr/>
        </p:nvSpPr>
        <p:spPr>
          <a:xfrm>
            <a:off x="4685202" y="128392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000" dirty="0">
                <a:latin typeface="Palatino Linotype" panose="02040502050505030304" pitchFamily="18" charset="0"/>
              </a:rPr>
              <a:t>Model I (</a:t>
            </a:r>
            <a:r>
              <a:rPr lang="en-GB" sz="2000" dirty="0">
                <a:latin typeface="Athelas" panose="02000503000000020003" pitchFamily="2" charset="77"/>
              </a:rPr>
              <a:t>Questionnaire)</a:t>
            </a:r>
            <a:endParaRPr lang="en-ES" sz="2000" dirty="0">
              <a:latin typeface="Palatino Linotype" panose="0204050205050503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06C74A-B650-174D-883D-E6BF0189C116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54DD15-3137-0147-800E-5C479AE81BE3}"/>
              </a:ext>
            </a:extLst>
          </p:cNvPr>
          <p:cNvSpPr txBox="1"/>
          <p:nvPr/>
        </p:nvSpPr>
        <p:spPr>
          <a:xfrm>
            <a:off x="1430867" y="1236693"/>
            <a:ext cx="254576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latin typeface="Palatino Linotype" panose="02040502050505030304" pitchFamily="18" charset="0"/>
              </a:rPr>
              <a:t>1000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latin typeface="Palatino Linotype" panose="02040502050505030304" pitchFamily="18" charset="0"/>
              </a:rPr>
              <a:t>Low, Medium, High</a:t>
            </a:r>
          </a:p>
          <a:p>
            <a:endParaRPr lang="en-ES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latin typeface="Palatino Linotype" panose="02040502050505030304" pitchFamily="18" charset="0"/>
              </a:rPr>
              <a:t>24 features:</a:t>
            </a:r>
          </a:p>
          <a:p>
            <a:endParaRPr lang="en-ES" dirty="0">
              <a:latin typeface="Palatino Linotype" panose="02040502050505030304" pitchFamily="18" charset="0"/>
            </a:endParaRP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Gender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Air pollution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Dust Allergy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Genetic Risk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Fatigue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Snoring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Alcohol Use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Chest pain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Obesity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...</a:t>
            </a:r>
          </a:p>
          <a:p>
            <a:pPr marL="742950" lvl="1" indent="-285750">
              <a:buFontTx/>
              <a:buChar char="-"/>
            </a:pPr>
            <a:endParaRPr lang="en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71869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FB0914-D569-CB45-B5DC-91101684F67E}"/>
              </a:ext>
            </a:extLst>
          </p:cNvPr>
          <p:cNvSpPr txBox="1"/>
          <p:nvPr/>
        </p:nvSpPr>
        <p:spPr>
          <a:xfrm>
            <a:off x="4685202" y="128392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000" dirty="0">
                <a:latin typeface="Palatino Linotype" panose="02040502050505030304" pitchFamily="18" charset="0"/>
              </a:rPr>
              <a:t>Model I (</a:t>
            </a:r>
            <a:r>
              <a:rPr lang="en-GB" sz="2000" dirty="0">
                <a:latin typeface="Athelas" panose="02000503000000020003" pitchFamily="2" charset="77"/>
              </a:rPr>
              <a:t>Questionnaire)</a:t>
            </a:r>
            <a:endParaRPr lang="en-ES" sz="2000" dirty="0">
              <a:latin typeface="Palatino Linotype" panose="0204050205050503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06C74A-B650-174D-883D-E6BF0189C116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54DD15-3137-0147-800E-5C479AE81BE3}"/>
              </a:ext>
            </a:extLst>
          </p:cNvPr>
          <p:cNvSpPr txBox="1"/>
          <p:nvPr/>
        </p:nvSpPr>
        <p:spPr>
          <a:xfrm>
            <a:off x="1430867" y="1236693"/>
            <a:ext cx="254576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latin typeface="Palatino Linotype" panose="02040502050505030304" pitchFamily="18" charset="0"/>
              </a:rPr>
              <a:t>1000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latin typeface="Palatino Linotype" panose="02040502050505030304" pitchFamily="18" charset="0"/>
              </a:rPr>
              <a:t>Low, Medium, High</a:t>
            </a:r>
          </a:p>
          <a:p>
            <a:endParaRPr lang="en-ES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latin typeface="Palatino Linotype" panose="02040502050505030304" pitchFamily="18" charset="0"/>
              </a:rPr>
              <a:t>24 features:</a:t>
            </a:r>
          </a:p>
          <a:p>
            <a:endParaRPr lang="en-ES" dirty="0">
              <a:latin typeface="Palatino Linotype" panose="02040502050505030304" pitchFamily="18" charset="0"/>
            </a:endParaRP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Gender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Air pollution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Dust Allergy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Genetic Risk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Fatigue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Snoring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Alcohol Use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Chest pain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Obesity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...</a:t>
            </a:r>
          </a:p>
          <a:p>
            <a:pPr marL="742950" lvl="1" indent="-285750">
              <a:buFontTx/>
              <a:buChar char="-"/>
            </a:pPr>
            <a:endParaRPr lang="en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E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D6814-FFD0-1747-AF83-B31CCAC07FAE}"/>
              </a:ext>
            </a:extLst>
          </p:cNvPr>
          <p:cNvSpPr txBox="1"/>
          <p:nvPr/>
        </p:nvSpPr>
        <p:spPr>
          <a:xfrm>
            <a:off x="4702097" y="1859339"/>
            <a:ext cx="254576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latin typeface="Palatino Linotype" panose="02040502050505030304" pitchFamily="18" charset="0"/>
              </a:rPr>
              <a:t>Simplified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latin typeface="Palatino Linotype" panose="02040502050505030304" pitchFamily="18" charset="0"/>
              </a:rPr>
              <a:t>Low, Medium, High</a:t>
            </a:r>
          </a:p>
          <a:p>
            <a:endParaRPr lang="en-ES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latin typeface="Palatino Linotype" panose="02040502050505030304" pitchFamily="18" charset="0"/>
              </a:rPr>
              <a:t>4 Short questions: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Height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Weight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Smoker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Alcohol use</a:t>
            </a:r>
          </a:p>
          <a:p>
            <a:pPr marL="742950" lvl="1" indent="-285750">
              <a:buFontTx/>
              <a:buChar char="-"/>
            </a:pPr>
            <a:endParaRPr lang="en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969568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FB0914-D569-CB45-B5DC-91101684F67E}"/>
              </a:ext>
            </a:extLst>
          </p:cNvPr>
          <p:cNvSpPr txBox="1"/>
          <p:nvPr/>
        </p:nvSpPr>
        <p:spPr>
          <a:xfrm>
            <a:off x="4685202" y="128392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000" dirty="0">
                <a:latin typeface="Palatino Linotype" panose="02040502050505030304" pitchFamily="18" charset="0"/>
              </a:rPr>
              <a:t>Model I (</a:t>
            </a:r>
            <a:r>
              <a:rPr lang="en-GB" sz="2000" dirty="0">
                <a:latin typeface="Athelas" panose="02000503000000020003" pitchFamily="2" charset="77"/>
              </a:rPr>
              <a:t>Questionnaire)</a:t>
            </a:r>
            <a:endParaRPr lang="en-ES" sz="2000" dirty="0">
              <a:latin typeface="Palatino Linotype" panose="0204050205050503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06C74A-B650-174D-883D-E6BF0189C116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54DD15-3137-0147-800E-5C479AE81BE3}"/>
              </a:ext>
            </a:extLst>
          </p:cNvPr>
          <p:cNvSpPr txBox="1"/>
          <p:nvPr/>
        </p:nvSpPr>
        <p:spPr>
          <a:xfrm>
            <a:off x="1430867" y="1236693"/>
            <a:ext cx="254576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latin typeface="Palatino Linotype" panose="02040502050505030304" pitchFamily="18" charset="0"/>
              </a:rPr>
              <a:t>1000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latin typeface="Palatino Linotype" panose="02040502050505030304" pitchFamily="18" charset="0"/>
              </a:rPr>
              <a:t>Low, Medium, High</a:t>
            </a:r>
          </a:p>
          <a:p>
            <a:endParaRPr lang="en-ES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latin typeface="Palatino Linotype" panose="02040502050505030304" pitchFamily="18" charset="0"/>
              </a:rPr>
              <a:t>24 features:</a:t>
            </a:r>
          </a:p>
          <a:p>
            <a:endParaRPr lang="en-ES" dirty="0">
              <a:latin typeface="Palatino Linotype" panose="02040502050505030304" pitchFamily="18" charset="0"/>
            </a:endParaRP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Gender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Air pollution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Dust Allergy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Genetic Risk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Fatigue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Snoring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Alcohol Use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Chest pain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Obesity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...</a:t>
            </a:r>
          </a:p>
          <a:p>
            <a:pPr marL="742950" lvl="1" indent="-285750">
              <a:buFontTx/>
              <a:buChar char="-"/>
            </a:pPr>
            <a:endParaRPr lang="en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E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D6814-FFD0-1747-AF83-B31CCAC07FAE}"/>
              </a:ext>
            </a:extLst>
          </p:cNvPr>
          <p:cNvSpPr txBox="1"/>
          <p:nvPr/>
        </p:nvSpPr>
        <p:spPr>
          <a:xfrm>
            <a:off x="4702097" y="1859339"/>
            <a:ext cx="254576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latin typeface="Palatino Linotype" panose="02040502050505030304" pitchFamily="18" charset="0"/>
              </a:rPr>
              <a:t>Simplified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latin typeface="Palatino Linotype" panose="02040502050505030304" pitchFamily="18" charset="0"/>
              </a:rPr>
              <a:t>Low, Medium, High</a:t>
            </a:r>
          </a:p>
          <a:p>
            <a:endParaRPr lang="en-ES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latin typeface="Palatino Linotype" panose="02040502050505030304" pitchFamily="18" charset="0"/>
              </a:rPr>
              <a:t>4 Short questions: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Height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Weight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Smoker</a:t>
            </a:r>
          </a:p>
          <a:p>
            <a:pPr marL="742950" lvl="1" indent="-285750">
              <a:buFontTx/>
              <a:buChar char="-"/>
            </a:pPr>
            <a:r>
              <a:rPr lang="en-ES" dirty="0">
                <a:latin typeface="Palatino Linotype" panose="02040502050505030304" pitchFamily="18" charset="0"/>
              </a:rPr>
              <a:t>Alcohol use</a:t>
            </a:r>
          </a:p>
          <a:p>
            <a:pPr marL="742950" lvl="1" indent="-285750">
              <a:buFontTx/>
              <a:buChar char="-"/>
            </a:pPr>
            <a:endParaRPr lang="en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E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B4A56-0320-8949-BBFF-3A6C1BE666A2}"/>
              </a:ext>
            </a:extLst>
          </p:cNvPr>
          <p:cNvSpPr txBox="1"/>
          <p:nvPr/>
        </p:nvSpPr>
        <p:spPr>
          <a:xfrm>
            <a:off x="8215373" y="1274054"/>
            <a:ext cx="18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b="1" dirty="0">
                <a:latin typeface="Palatino Linotype" panose="02040502050505030304" pitchFamily="18" charset="0"/>
              </a:rPr>
              <a:t>Test Set Results</a:t>
            </a:r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666ACB04-4A65-F447-BFF8-7C65FF399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950" y="1801000"/>
            <a:ext cx="2686047" cy="20129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A56726-306B-1344-AA41-9F782598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950" y="4156228"/>
            <a:ext cx="2654135" cy="71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80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18C485-F5BD-EE4B-AA46-7B674C03D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16" y="1846039"/>
            <a:ext cx="3304117" cy="3165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521CD2-D7EB-F34C-9507-1C3EFCB178E4}"/>
              </a:ext>
            </a:extLst>
          </p:cNvPr>
          <p:cNvSpPr txBox="1"/>
          <p:nvPr/>
        </p:nvSpPr>
        <p:spPr>
          <a:xfrm>
            <a:off x="5095031" y="128392"/>
            <a:ext cx="2001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err="1">
                <a:latin typeface="Palatino Linotype" panose="02040502050505030304" pitchFamily="18" charset="0"/>
              </a:rPr>
              <a:t>Transcriptomics</a:t>
            </a:r>
            <a:endParaRPr lang="en-ES" sz="2000" dirty="0">
              <a:latin typeface="Palatino Linotype" panose="0204050205050503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E7ABD9-39A0-A54F-BB03-535F199DAAED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927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521CD2-D7EB-F34C-9507-1C3EFCB178E4}"/>
              </a:ext>
            </a:extLst>
          </p:cNvPr>
          <p:cNvSpPr txBox="1"/>
          <p:nvPr/>
        </p:nvSpPr>
        <p:spPr>
          <a:xfrm>
            <a:off x="5095031" y="128392"/>
            <a:ext cx="2001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err="1">
                <a:latin typeface="Palatino Linotype" panose="02040502050505030304" pitchFamily="18" charset="0"/>
              </a:rPr>
              <a:t>Transcriptomics</a:t>
            </a:r>
            <a:endParaRPr lang="en-ES" sz="2000" dirty="0">
              <a:latin typeface="Palatino Linotype" panose="0204050205050503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E7ABD9-39A0-A54F-BB03-535F199DAAED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0E4393C-1CC5-B346-B742-2CC1C6582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816" y="2465916"/>
            <a:ext cx="2974859" cy="1926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32690E-0349-6140-BA4C-F72764460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16" y="1846039"/>
            <a:ext cx="3304117" cy="31659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38CFB1-06AC-4848-961F-5BB51C44927C}"/>
              </a:ext>
            </a:extLst>
          </p:cNvPr>
          <p:cNvSpPr txBox="1"/>
          <p:nvPr/>
        </p:nvSpPr>
        <p:spPr>
          <a:xfrm>
            <a:off x="5646007" y="43920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latin typeface="Palatino Linotype" panose="02040502050505030304" pitchFamily="18" charset="0"/>
              </a:rPr>
              <a:t>Sequencing</a:t>
            </a:r>
          </a:p>
        </p:txBody>
      </p:sp>
    </p:spTree>
    <p:extLst>
      <p:ext uri="{BB962C8B-B14F-4D97-AF65-F5344CB8AC3E}">
        <p14:creationId xmlns:p14="http://schemas.microsoft.com/office/powerpoint/2010/main" val="1130134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18C485-F5BD-EE4B-AA46-7B674C03D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16" y="1846039"/>
            <a:ext cx="3304117" cy="3165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521CD2-D7EB-F34C-9507-1C3EFCB178E4}"/>
              </a:ext>
            </a:extLst>
          </p:cNvPr>
          <p:cNvSpPr txBox="1"/>
          <p:nvPr/>
        </p:nvSpPr>
        <p:spPr>
          <a:xfrm>
            <a:off x="5095031" y="128392"/>
            <a:ext cx="2001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err="1">
                <a:latin typeface="Palatino Linotype" panose="02040502050505030304" pitchFamily="18" charset="0"/>
              </a:rPr>
              <a:t>Transcriptomics</a:t>
            </a:r>
            <a:endParaRPr lang="en-ES" sz="2000" dirty="0">
              <a:latin typeface="Palatino Linotype" panose="0204050205050503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E7ABD9-39A0-A54F-BB03-535F199DAAED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0E4393C-1CC5-B346-B742-2CC1C6582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816" y="2465916"/>
            <a:ext cx="2974859" cy="19261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95E294-1420-7F45-95AD-5D7FE94E656B}"/>
              </a:ext>
            </a:extLst>
          </p:cNvPr>
          <p:cNvSpPr txBox="1"/>
          <p:nvPr/>
        </p:nvSpPr>
        <p:spPr>
          <a:xfrm>
            <a:off x="4334933" y="313661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b="1" dirty="0">
                <a:latin typeface="Palatino Linotype" panose="02040502050505030304" pitchFamily="18" charset="0"/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A803B-A767-B044-874E-FF5997EB0E18}"/>
              </a:ext>
            </a:extLst>
          </p:cNvPr>
          <p:cNvSpPr txBox="1"/>
          <p:nvPr/>
        </p:nvSpPr>
        <p:spPr>
          <a:xfrm>
            <a:off x="8051800" y="313661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b="1" dirty="0">
                <a:latin typeface="Palatino Linotype" panose="02040502050505030304" pitchFamily="18" charset="0"/>
              </a:rPr>
              <a:t>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F9DBD9-9252-1A43-A8F9-E51E0D65618A}"/>
              </a:ext>
            </a:extLst>
          </p:cNvPr>
          <p:cNvSpPr txBox="1"/>
          <p:nvPr/>
        </p:nvSpPr>
        <p:spPr>
          <a:xfrm>
            <a:off x="8602133" y="3136611"/>
            <a:ext cx="3187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b="1" dirty="0">
                <a:latin typeface="Palatino Linotype" panose="02040502050505030304" pitchFamily="18" charset="0"/>
              </a:rPr>
              <a:t>Transcriptomics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64F20-5512-F146-9CFD-F7220DCA3015}"/>
              </a:ext>
            </a:extLst>
          </p:cNvPr>
          <p:cNvSpPr txBox="1"/>
          <p:nvPr/>
        </p:nvSpPr>
        <p:spPr>
          <a:xfrm>
            <a:off x="5646007" y="43920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latin typeface="Palatino Linotype" panose="02040502050505030304" pitchFamily="18" charset="0"/>
              </a:rPr>
              <a:t>Sequencing</a:t>
            </a:r>
          </a:p>
        </p:txBody>
      </p:sp>
    </p:spTree>
    <p:extLst>
      <p:ext uri="{BB962C8B-B14F-4D97-AF65-F5344CB8AC3E}">
        <p14:creationId xmlns:p14="http://schemas.microsoft.com/office/powerpoint/2010/main" val="620189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39A3483-E9C2-6D4E-9EE5-C6164E0B76AA}"/>
              </a:ext>
            </a:extLst>
          </p:cNvPr>
          <p:cNvGrpSpPr/>
          <p:nvPr/>
        </p:nvGrpSpPr>
        <p:grpSpPr>
          <a:xfrm>
            <a:off x="1333516" y="571500"/>
            <a:ext cx="9524967" cy="5715000"/>
            <a:chOff x="1637969" y="571500"/>
            <a:chExt cx="9524967" cy="5715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45488E7-E316-9743-ABE2-923A571FB671}"/>
                </a:ext>
              </a:extLst>
            </p:cNvPr>
            <p:cNvGrpSpPr/>
            <p:nvPr/>
          </p:nvGrpSpPr>
          <p:grpSpPr>
            <a:xfrm>
              <a:off x="1790700" y="571500"/>
              <a:ext cx="9372236" cy="5715000"/>
              <a:chOff x="1790700" y="571500"/>
              <a:chExt cx="9372236" cy="5715000"/>
            </a:xfrm>
          </p:grpSpPr>
          <p:pic>
            <p:nvPicPr>
              <p:cNvPr id="6" name="Picture 5" descr="Chart, line chart&#10;&#10;Description automatically generated">
                <a:extLst>
                  <a:ext uri="{FF2B5EF4-FFF2-40B4-BE49-F238E27FC236}">
                    <a16:creationId xmlns:a16="http://schemas.microsoft.com/office/drawing/2014/main" id="{FEC3C3D6-2734-CD43-A82B-3FD0A9979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90700" y="571500"/>
                <a:ext cx="8610600" cy="57150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A55212-4D63-A94A-A187-83CBCDD5632C}"/>
                  </a:ext>
                </a:extLst>
              </p:cNvPr>
              <p:cNvSpPr txBox="1"/>
              <p:nvPr/>
            </p:nvSpPr>
            <p:spPr>
              <a:xfrm>
                <a:off x="10013262" y="3929150"/>
                <a:ext cx="114967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S" sz="1000" dirty="0">
                    <a:solidFill>
                      <a:schemeClr val="bg2">
                        <a:lumMod val="25000"/>
                      </a:schemeClr>
                    </a:solidFill>
                    <a:latin typeface="Athelas" panose="02000503000000020003" pitchFamily="2" charset="77"/>
                  </a:rPr>
                  <a:t>Num Publications</a:t>
                </a:r>
                <a:endParaRPr lang="en-ES" sz="14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2CA5C5-D157-F441-9F6D-A1BAE1A4FC2F}"/>
                  </a:ext>
                </a:extLst>
              </p:cNvPr>
              <p:cNvSpPr txBox="1"/>
              <p:nvPr/>
            </p:nvSpPr>
            <p:spPr>
              <a:xfrm>
                <a:off x="10013262" y="4327771"/>
                <a:ext cx="75533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S" sz="1000" dirty="0">
                    <a:solidFill>
                      <a:schemeClr val="bg2">
                        <a:lumMod val="25000"/>
                      </a:schemeClr>
                    </a:solidFill>
                    <a:latin typeface="Athelas" panose="02000503000000020003" pitchFamily="2" charset="77"/>
                  </a:rPr>
                  <a:t>Treatment</a:t>
                </a:r>
                <a:endParaRPr lang="en-ES" sz="14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F0E2D2-AD13-214A-87AD-51FE9CAE6A78}"/>
                  </a:ext>
                </a:extLst>
              </p:cNvPr>
              <p:cNvSpPr txBox="1"/>
              <p:nvPr/>
            </p:nvSpPr>
            <p:spPr>
              <a:xfrm>
                <a:off x="10013262" y="4454857"/>
                <a:ext cx="71365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S" sz="1000" dirty="0">
                    <a:solidFill>
                      <a:schemeClr val="bg2">
                        <a:lumMod val="25000"/>
                      </a:schemeClr>
                    </a:solidFill>
                    <a:latin typeface="Athelas" panose="02000503000000020003" pitchFamily="2" charset="77"/>
                  </a:rPr>
                  <a:t>Diagnosis</a:t>
                </a:r>
                <a:endParaRPr lang="en-ES" sz="14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1BC928-AEA7-8B40-A031-263E4E558EBE}"/>
                  </a:ext>
                </a:extLst>
              </p:cNvPr>
              <p:cNvSpPr txBox="1"/>
              <p:nvPr/>
            </p:nvSpPr>
            <p:spPr>
              <a:xfrm>
                <a:off x="10013262" y="4693127"/>
                <a:ext cx="67839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S" sz="1000" dirty="0">
                    <a:solidFill>
                      <a:schemeClr val="bg2">
                        <a:lumMod val="25000"/>
                      </a:schemeClr>
                    </a:solidFill>
                    <a:latin typeface="Athelas" panose="02000503000000020003" pitchFamily="2" charset="77"/>
                  </a:rPr>
                  <a:t>Pollution</a:t>
                </a:r>
                <a:endParaRPr lang="en-ES" sz="14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1D6EBE-1AC9-3D46-99B1-A7A52A4DBB7E}"/>
                </a:ext>
              </a:extLst>
            </p:cNvPr>
            <p:cNvSpPr/>
            <p:nvPr/>
          </p:nvSpPr>
          <p:spPr>
            <a:xfrm>
              <a:off x="1637969" y="2568271"/>
              <a:ext cx="389614" cy="254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FD48795-1893-2949-A8EE-D4F789DEFE9F}"/>
              </a:ext>
            </a:extLst>
          </p:cNvPr>
          <p:cNvSpPr txBox="1"/>
          <p:nvPr/>
        </p:nvSpPr>
        <p:spPr>
          <a:xfrm>
            <a:off x="4039187" y="128392"/>
            <a:ext cx="411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000" dirty="0">
                <a:latin typeface="Palatino Linotype" panose="02040502050505030304" pitchFamily="18" charset="0"/>
              </a:rPr>
              <a:t>Scientific Research in Lung Cancer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2F1FD0-9552-2043-AF53-A6C769259185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476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7F1BE35-2BCF-D84C-9C78-6A49ADECB7A6}"/>
              </a:ext>
            </a:extLst>
          </p:cNvPr>
          <p:cNvGrpSpPr/>
          <p:nvPr/>
        </p:nvGrpSpPr>
        <p:grpSpPr>
          <a:xfrm>
            <a:off x="1333516" y="571500"/>
            <a:ext cx="9524967" cy="5715000"/>
            <a:chOff x="1637969" y="571500"/>
            <a:chExt cx="9524967" cy="57150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CAD539-4931-514D-85C0-3B0EE23BCEF9}"/>
                </a:ext>
              </a:extLst>
            </p:cNvPr>
            <p:cNvGrpSpPr/>
            <p:nvPr/>
          </p:nvGrpSpPr>
          <p:grpSpPr>
            <a:xfrm>
              <a:off x="1790700" y="571500"/>
              <a:ext cx="9372236" cy="5715000"/>
              <a:chOff x="1790700" y="571500"/>
              <a:chExt cx="9372236" cy="5715000"/>
            </a:xfrm>
          </p:grpSpPr>
          <p:pic>
            <p:nvPicPr>
              <p:cNvPr id="7" name="Picture 6" descr="Chart, line chart&#10;&#10;Description automatically generated">
                <a:extLst>
                  <a:ext uri="{FF2B5EF4-FFF2-40B4-BE49-F238E27FC236}">
                    <a16:creationId xmlns:a16="http://schemas.microsoft.com/office/drawing/2014/main" id="{7F4058C6-2E95-4046-9097-0335F1684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90700" y="571500"/>
                <a:ext cx="8610600" cy="57150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C0D3E2-738A-9A49-BAFC-06B8474F6571}"/>
                  </a:ext>
                </a:extLst>
              </p:cNvPr>
              <p:cNvSpPr txBox="1"/>
              <p:nvPr/>
            </p:nvSpPr>
            <p:spPr>
              <a:xfrm>
                <a:off x="10013262" y="3929150"/>
                <a:ext cx="114967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S" sz="1000" dirty="0">
                    <a:solidFill>
                      <a:schemeClr val="bg2">
                        <a:lumMod val="25000"/>
                      </a:schemeClr>
                    </a:solidFill>
                    <a:latin typeface="Athelas" panose="02000503000000020003" pitchFamily="2" charset="77"/>
                  </a:rPr>
                  <a:t>Num Publications</a:t>
                </a:r>
                <a:endParaRPr lang="en-ES" sz="14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5BB50-BD77-0F4A-8D97-A9CFCD3CE031}"/>
                  </a:ext>
                </a:extLst>
              </p:cNvPr>
              <p:cNvSpPr txBox="1"/>
              <p:nvPr/>
            </p:nvSpPr>
            <p:spPr>
              <a:xfrm>
                <a:off x="10013262" y="4327771"/>
                <a:ext cx="75533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S" sz="1000" dirty="0">
                    <a:solidFill>
                      <a:schemeClr val="bg2">
                        <a:lumMod val="25000"/>
                      </a:schemeClr>
                    </a:solidFill>
                    <a:latin typeface="Athelas" panose="02000503000000020003" pitchFamily="2" charset="77"/>
                  </a:rPr>
                  <a:t>Treatment</a:t>
                </a:r>
                <a:endParaRPr lang="en-ES" sz="14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78750A-B9B6-634B-AD7E-0CB29C71776A}"/>
                  </a:ext>
                </a:extLst>
              </p:cNvPr>
              <p:cNvSpPr txBox="1"/>
              <p:nvPr/>
            </p:nvSpPr>
            <p:spPr>
              <a:xfrm>
                <a:off x="10013262" y="4454857"/>
                <a:ext cx="71365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S" sz="1000" dirty="0">
                    <a:solidFill>
                      <a:schemeClr val="bg2">
                        <a:lumMod val="25000"/>
                      </a:schemeClr>
                    </a:solidFill>
                    <a:latin typeface="Athelas" panose="02000503000000020003" pitchFamily="2" charset="77"/>
                  </a:rPr>
                  <a:t>Diagnosis</a:t>
                </a:r>
                <a:endParaRPr lang="en-ES" sz="14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D67CCE-F3C7-1F4D-884E-362430154C9F}"/>
                  </a:ext>
                </a:extLst>
              </p:cNvPr>
              <p:cNvSpPr txBox="1"/>
              <p:nvPr/>
            </p:nvSpPr>
            <p:spPr>
              <a:xfrm>
                <a:off x="10013262" y="4693127"/>
                <a:ext cx="67839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S" sz="1000" dirty="0">
                    <a:solidFill>
                      <a:schemeClr val="bg2">
                        <a:lumMod val="25000"/>
                      </a:schemeClr>
                    </a:solidFill>
                    <a:latin typeface="Athelas" panose="02000503000000020003" pitchFamily="2" charset="77"/>
                  </a:rPr>
                  <a:t>Pollution</a:t>
                </a:r>
                <a:endParaRPr lang="en-ES" sz="14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2EC3A9B-4386-AD4A-A5F7-8A02795051A6}"/>
                </a:ext>
              </a:extLst>
            </p:cNvPr>
            <p:cNvSpPr/>
            <p:nvPr/>
          </p:nvSpPr>
          <p:spPr>
            <a:xfrm>
              <a:off x="1637969" y="2568271"/>
              <a:ext cx="389614" cy="254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38AD11A-7125-EA4B-B871-41E997F198F7}"/>
              </a:ext>
            </a:extLst>
          </p:cNvPr>
          <p:cNvSpPr txBox="1"/>
          <p:nvPr/>
        </p:nvSpPr>
        <p:spPr>
          <a:xfrm>
            <a:off x="4039187" y="128392"/>
            <a:ext cx="411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000" dirty="0">
                <a:latin typeface="Palatino Linotype" panose="02040502050505030304" pitchFamily="18" charset="0"/>
              </a:rPr>
              <a:t>Scientific Research in Lung Cancer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4E837A-1E62-CB4E-AF9B-81CE3D8BD800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781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F51A61A-B990-0948-83DB-754957C22F87}"/>
              </a:ext>
            </a:extLst>
          </p:cNvPr>
          <p:cNvGrpSpPr/>
          <p:nvPr/>
        </p:nvGrpSpPr>
        <p:grpSpPr>
          <a:xfrm>
            <a:off x="1333516" y="571500"/>
            <a:ext cx="9524967" cy="5715000"/>
            <a:chOff x="1637969" y="571500"/>
            <a:chExt cx="9524967" cy="5715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92BC355-C2A2-6F4B-8469-78CF0809C720}"/>
                </a:ext>
              </a:extLst>
            </p:cNvPr>
            <p:cNvGrpSpPr/>
            <p:nvPr/>
          </p:nvGrpSpPr>
          <p:grpSpPr>
            <a:xfrm>
              <a:off x="1790700" y="571500"/>
              <a:ext cx="9372236" cy="5715000"/>
              <a:chOff x="1790700" y="571500"/>
              <a:chExt cx="9372236" cy="5715000"/>
            </a:xfrm>
          </p:grpSpPr>
          <p:pic>
            <p:nvPicPr>
              <p:cNvPr id="5" name="Picture 4" descr="Chart, line chart&#10;&#10;Description automatically generated">
                <a:extLst>
                  <a:ext uri="{FF2B5EF4-FFF2-40B4-BE49-F238E27FC236}">
                    <a16:creationId xmlns:a16="http://schemas.microsoft.com/office/drawing/2014/main" id="{A32E4F97-F9C0-254D-9FA4-2536B6338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90700" y="571500"/>
                <a:ext cx="8610600" cy="57150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1DA1B4-2375-4944-9278-9F7F2F0260CA}"/>
                  </a:ext>
                </a:extLst>
              </p:cNvPr>
              <p:cNvSpPr txBox="1"/>
              <p:nvPr/>
            </p:nvSpPr>
            <p:spPr>
              <a:xfrm>
                <a:off x="10013262" y="3334411"/>
                <a:ext cx="4491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S" sz="1000" dirty="0">
                    <a:solidFill>
                      <a:schemeClr val="bg2">
                        <a:lumMod val="25000"/>
                      </a:schemeClr>
                    </a:solidFill>
                    <a:latin typeface="Athelas" panose="02000503000000020003" pitchFamily="2" charset="77"/>
                  </a:rPr>
                  <a:t>RNA</a:t>
                </a:r>
                <a:endParaRPr lang="en-ES" sz="14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776E00-0E98-4645-BADD-1A32ADC869F4}"/>
                  </a:ext>
                </a:extLst>
              </p:cNvPr>
              <p:cNvSpPr txBox="1"/>
              <p:nvPr/>
            </p:nvSpPr>
            <p:spPr>
              <a:xfrm>
                <a:off x="10013262" y="3742497"/>
                <a:ext cx="8130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S" sz="1000" dirty="0">
                    <a:solidFill>
                      <a:schemeClr val="bg2">
                        <a:lumMod val="25000"/>
                      </a:schemeClr>
                    </a:solidFill>
                    <a:latin typeface="Athelas" panose="02000503000000020003" pitchFamily="2" charset="77"/>
                  </a:rPr>
                  <a:t>Sequencing</a:t>
                </a:r>
                <a:endParaRPr lang="en-ES" sz="14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A55401-E1E0-5C49-A320-925A523804E1}"/>
                  </a:ext>
                </a:extLst>
              </p:cNvPr>
              <p:cNvSpPr txBox="1"/>
              <p:nvPr/>
            </p:nvSpPr>
            <p:spPr>
              <a:xfrm>
                <a:off x="10013262" y="3929150"/>
                <a:ext cx="114967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S" sz="1000" dirty="0">
                    <a:solidFill>
                      <a:schemeClr val="bg2">
                        <a:lumMod val="25000"/>
                      </a:schemeClr>
                    </a:solidFill>
                    <a:latin typeface="Athelas" panose="02000503000000020003" pitchFamily="2" charset="77"/>
                  </a:rPr>
                  <a:t>Num Publications</a:t>
                </a:r>
                <a:endParaRPr lang="en-ES" sz="14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B54D55-2FAA-7444-BF04-7A665EF5A9FC}"/>
                  </a:ext>
                </a:extLst>
              </p:cNvPr>
              <p:cNvSpPr txBox="1"/>
              <p:nvPr/>
            </p:nvSpPr>
            <p:spPr>
              <a:xfrm>
                <a:off x="10013262" y="4327771"/>
                <a:ext cx="75533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S" sz="1000" dirty="0">
                    <a:solidFill>
                      <a:schemeClr val="bg2">
                        <a:lumMod val="25000"/>
                      </a:schemeClr>
                    </a:solidFill>
                    <a:latin typeface="Athelas" panose="02000503000000020003" pitchFamily="2" charset="77"/>
                  </a:rPr>
                  <a:t>Treatment</a:t>
                </a:r>
                <a:endParaRPr lang="en-ES" sz="14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780393-65A5-D44B-AF22-F450C0CB6EC1}"/>
                  </a:ext>
                </a:extLst>
              </p:cNvPr>
              <p:cNvSpPr txBox="1"/>
              <p:nvPr/>
            </p:nvSpPr>
            <p:spPr>
              <a:xfrm>
                <a:off x="10013262" y="4454857"/>
                <a:ext cx="71365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S" sz="1000" dirty="0">
                    <a:solidFill>
                      <a:schemeClr val="bg2">
                        <a:lumMod val="25000"/>
                      </a:schemeClr>
                    </a:solidFill>
                    <a:latin typeface="Athelas" panose="02000503000000020003" pitchFamily="2" charset="77"/>
                  </a:rPr>
                  <a:t>Diagnosis</a:t>
                </a:r>
                <a:endParaRPr lang="en-ES" sz="14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D5324B-A9A5-574C-8733-C513AFB77932}"/>
                  </a:ext>
                </a:extLst>
              </p:cNvPr>
              <p:cNvSpPr txBox="1"/>
              <p:nvPr/>
            </p:nvSpPr>
            <p:spPr>
              <a:xfrm>
                <a:off x="10013262" y="4693127"/>
                <a:ext cx="67839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S" sz="1000" dirty="0">
                    <a:solidFill>
                      <a:schemeClr val="bg2">
                        <a:lumMod val="25000"/>
                      </a:schemeClr>
                    </a:solidFill>
                    <a:latin typeface="Athelas" panose="02000503000000020003" pitchFamily="2" charset="77"/>
                  </a:rPr>
                  <a:t>Pollution</a:t>
                </a:r>
                <a:endParaRPr lang="en-ES" sz="14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4988E6-898C-8843-AC5F-FD785475F5C0}"/>
                </a:ext>
              </a:extLst>
            </p:cNvPr>
            <p:cNvSpPr/>
            <p:nvPr/>
          </p:nvSpPr>
          <p:spPr>
            <a:xfrm>
              <a:off x="1637969" y="2568271"/>
              <a:ext cx="389614" cy="254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7F8B9CB-622E-D141-9D2E-CA4C832C9E75}"/>
              </a:ext>
            </a:extLst>
          </p:cNvPr>
          <p:cNvSpPr txBox="1"/>
          <p:nvPr/>
        </p:nvSpPr>
        <p:spPr>
          <a:xfrm>
            <a:off x="4039187" y="128392"/>
            <a:ext cx="411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000" dirty="0">
                <a:latin typeface="Palatino Linotype" panose="02040502050505030304" pitchFamily="18" charset="0"/>
              </a:rPr>
              <a:t>Scientific Research in Lung Cancer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671B91-66FA-0745-B7B8-40E22291E642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093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08E27C9-3C71-7645-B146-7EC2903A0A6F}"/>
              </a:ext>
            </a:extLst>
          </p:cNvPr>
          <p:cNvGrpSpPr/>
          <p:nvPr/>
        </p:nvGrpSpPr>
        <p:grpSpPr>
          <a:xfrm>
            <a:off x="1486084" y="571500"/>
            <a:ext cx="9372236" cy="5715000"/>
            <a:chOff x="1790700" y="571500"/>
            <a:chExt cx="9372236" cy="5715000"/>
          </a:xfrm>
        </p:grpSpPr>
        <p:pic>
          <p:nvPicPr>
            <p:cNvPr id="3" name="Picture 2" descr="Chart, line chart&#10;&#10;Description automatically generated">
              <a:extLst>
                <a:ext uri="{FF2B5EF4-FFF2-40B4-BE49-F238E27FC236}">
                  <a16:creationId xmlns:a16="http://schemas.microsoft.com/office/drawing/2014/main" id="{7EFB8B9A-CDC8-B44C-96C8-CCBAAB45E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0700" y="571500"/>
              <a:ext cx="8610600" cy="5715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A1D575-5E66-674E-91B3-D6C1CB033F8C}"/>
                </a:ext>
              </a:extLst>
            </p:cNvPr>
            <p:cNvSpPr txBox="1"/>
            <p:nvPr/>
          </p:nvSpPr>
          <p:spPr>
            <a:xfrm>
              <a:off x="10013262" y="937348"/>
              <a:ext cx="1063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rPr>
                <a:t>Transcriptomics</a:t>
              </a:r>
              <a:endParaRPr lang="en-ES" sz="1400" dirty="0">
                <a:solidFill>
                  <a:schemeClr val="bg2">
                    <a:lumMod val="25000"/>
                  </a:schemeClr>
                </a:solidFill>
                <a:latin typeface="Athelas" panose="02000503000000020003" pitchFamily="2" charset="7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CA15DF-5224-FF4D-9186-E226B61A90AD}"/>
                </a:ext>
              </a:extLst>
            </p:cNvPr>
            <p:cNvSpPr txBox="1"/>
            <p:nvPr/>
          </p:nvSpPr>
          <p:spPr>
            <a:xfrm>
              <a:off x="10013262" y="3334411"/>
              <a:ext cx="449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rPr>
                <a:t>RNA</a:t>
              </a:r>
              <a:endParaRPr lang="en-ES" sz="1400" dirty="0">
                <a:solidFill>
                  <a:schemeClr val="bg2">
                    <a:lumMod val="25000"/>
                  </a:schemeClr>
                </a:solidFill>
                <a:latin typeface="Athelas" panose="02000503000000020003" pitchFamily="2" charset="7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2982EA-73C5-194C-B19C-B530CFEF6045}"/>
                </a:ext>
              </a:extLst>
            </p:cNvPr>
            <p:cNvSpPr txBox="1"/>
            <p:nvPr/>
          </p:nvSpPr>
          <p:spPr>
            <a:xfrm>
              <a:off x="10013262" y="3742497"/>
              <a:ext cx="8130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rPr>
                <a:t>Sequencing</a:t>
              </a:r>
              <a:endParaRPr lang="en-ES" sz="1400" dirty="0">
                <a:solidFill>
                  <a:schemeClr val="bg2">
                    <a:lumMod val="25000"/>
                  </a:schemeClr>
                </a:solidFill>
                <a:latin typeface="Athelas" panose="02000503000000020003" pitchFamily="2" charset="7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B7B045-2D09-6A4E-84B3-0D517BEEC89F}"/>
                </a:ext>
              </a:extLst>
            </p:cNvPr>
            <p:cNvSpPr txBox="1"/>
            <p:nvPr/>
          </p:nvSpPr>
          <p:spPr>
            <a:xfrm>
              <a:off x="10013262" y="3929150"/>
              <a:ext cx="1149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rPr>
                <a:t>Num Publications</a:t>
              </a:r>
              <a:endParaRPr lang="en-ES" sz="1400" dirty="0">
                <a:solidFill>
                  <a:schemeClr val="bg2">
                    <a:lumMod val="25000"/>
                  </a:schemeClr>
                </a:solidFill>
                <a:latin typeface="Athelas" panose="02000503000000020003" pitchFamily="2" charset="7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86600A-743B-704D-AA92-99460319D59C}"/>
                </a:ext>
              </a:extLst>
            </p:cNvPr>
            <p:cNvSpPr txBox="1"/>
            <p:nvPr/>
          </p:nvSpPr>
          <p:spPr>
            <a:xfrm>
              <a:off x="10013262" y="4327771"/>
              <a:ext cx="7553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rPr>
                <a:t>Treatment</a:t>
              </a:r>
              <a:endParaRPr lang="en-ES" sz="1400" dirty="0">
                <a:solidFill>
                  <a:schemeClr val="bg2">
                    <a:lumMod val="25000"/>
                  </a:schemeClr>
                </a:solidFill>
                <a:latin typeface="Athelas" panose="02000503000000020003" pitchFamily="2" charset="7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26F754-466B-D84D-B12C-1E7E7361C6E1}"/>
                </a:ext>
              </a:extLst>
            </p:cNvPr>
            <p:cNvSpPr txBox="1"/>
            <p:nvPr/>
          </p:nvSpPr>
          <p:spPr>
            <a:xfrm>
              <a:off x="10013262" y="4454857"/>
              <a:ext cx="7136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rPr>
                <a:t>Diagnosis</a:t>
              </a:r>
              <a:endParaRPr lang="en-ES" sz="1400" dirty="0">
                <a:solidFill>
                  <a:schemeClr val="bg2">
                    <a:lumMod val="25000"/>
                  </a:schemeClr>
                </a:solidFill>
                <a:latin typeface="Athelas" panose="02000503000000020003" pitchFamily="2" charset="7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FFD85D-58EE-2743-80AE-10B98B4C7E8E}"/>
                </a:ext>
              </a:extLst>
            </p:cNvPr>
            <p:cNvSpPr txBox="1"/>
            <p:nvPr/>
          </p:nvSpPr>
          <p:spPr>
            <a:xfrm>
              <a:off x="10013262" y="4693127"/>
              <a:ext cx="6783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rPr>
                <a:t>Pollution</a:t>
              </a:r>
              <a:endParaRPr lang="en-ES" sz="1400" dirty="0">
                <a:solidFill>
                  <a:schemeClr val="bg2">
                    <a:lumMod val="25000"/>
                  </a:schemeClr>
                </a:solidFill>
                <a:latin typeface="Athelas" panose="02000503000000020003" pitchFamily="2" charset="7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39E491A-2D9C-C048-8780-9BA9B30F5439}"/>
              </a:ext>
            </a:extLst>
          </p:cNvPr>
          <p:cNvSpPr txBox="1"/>
          <p:nvPr/>
        </p:nvSpPr>
        <p:spPr>
          <a:xfrm>
            <a:off x="4039187" y="128392"/>
            <a:ext cx="411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000" dirty="0">
                <a:latin typeface="Palatino Linotype" panose="02040502050505030304" pitchFamily="18" charset="0"/>
              </a:rPr>
              <a:t>Scientific Research in Lung Cancer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842DFB-0C6D-D848-8F49-E53368446D22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293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F21A2D5-65D8-3D4B-BF2E-3EFCC98C8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92" y="1509982"/>
            <a:ext cx="5437215" cy="383803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E66705-6D76-AF4A-852E-9E73E4324E08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D35BCD-93AE-FF47-A8AA-CA0B2AB7E959}"/>
              </a:ext>
            </a:extLst>
          </p:cNvPr>
          <p:cNvCxnSpPr>
            <a:cxnSpLocks/>
          </p:cNvCxnSpPr>
          <p:nvPr/>
        </p:nvCxnSpPr>
        <p:spPr>
          <a:xfrm>
            <a:off x="5367059" y="2037550"/>
            <a:ext cx="3894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B69E437-5A55-AD44-8ED2-273513889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1392208"/>
            <a:ext cx="2624667" cy="15594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396764-87EA-AC49-BCD8-CC94904179AE}"/>
              </a:ext>
            </a:extLst>
          </p:cNvPr>
          <p:cNvSpPr txBox="1"/>
          <p:nvPr/>
        </p:nvSpPr>
        <p:spPr>
          <a:xfrm>
            <a:off x="4039187" y="128392"/>
            <a:ext cx="411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000" dirty="0">
                <a:latin typeface="Palatino Linotype" panose="02040502050505030304" pitchFamily="18" charset="0"/>
              </a:rPr>
              <a:t>Scientific Research in Lung Cancer</a:t>
            </a:r>
          </a:p>
        </p:txBody>
      </p:sp>
    </p:spTree>
    <p:extLst>
      <p:ext uri="{BB962C8B-B14F-4D97-AF65-F5344CB8AC3E}">
        <p14:creationId xmlns:p14="http://schemas.microsoft.com/office/powerpoint/2010/main" val="397330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FB0914-D569-CB45-B5DC-91101684F67E}"/>
              </a:ext>
            </a:extLst>
          </p:cNvPr>
          <p:cNvSpPr txBox="1"/>
          <p:nvPr/>
        </p:nvSpPr>
        <p:spPr>
          <a:xfrm>
            <a:off x="5177581" y="128392"/>
            <a:ext cx="18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000" dirty="0">
                <a:latin typeface="Palatino Linotype" panose="02040502050505030304" pitchFamily="18" charset="0"/>
              </a:rPr>
              <a:t>Model II (Test</a:t>
            </a:r>
            <a:r>
              <a:rPr lang="en-GB" sz="2000" dirty="0">
                <a:latin typeface="Athelas" panose="02000503000000020003" pitchFamily="2" charset="77"/>
              </a:rPr>
              <a:t>)</a:t>
            </a:r>
            <a:endParaRPr lang="en-ES" sz="2000" dirty="0">
              <a:latin typeface="Palatino Linotype" panose="0204050205050503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06C74A-B650-174D-883D-E6BF0189C116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F0EF4FD-99F1-9447-AEAC-36922C26D577}"/>
              </a:ext>
            </a:extLst>
          </p:cNvPr>
          <p:cNvSpPr txBox="1"/>
          <p:nvPr/>
        </p:nvSpPr>
        <p:spPr>
          <a:xfrm>
            <a:off x="2442537" y="2557960"/>
            <a:ext cx="27350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latin typeface="Palatino Linotype" panose="02040502050505030304" pitchFamily="18" charset="0"/>
              </a:rPr>
              <a:t>1200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latin typeface="Palatino Linotype" panose="02040502050505030304" pitchFamily="18" charset="0"/>
              </a:rPr>
              <a:t>Cancer / No Cancer</a:t>
            </a:r>
          </a:p>
          <a:p>
            <a:endParaRPr lang="en-ES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latin typeface="Palatino Linotype" panose="02040502050505030304" pitchFamily="18" charset="0"/>
              </a:rPr>
              <a:t>Transcriptomic Data </a:t>
            </a:r>
          </a:p>
          <a:p>
            <a:r>
              <a:rPr lang="en-ES" dirty="0">
                <a:latin typeface="Palatino Linotype" panose="02040502050505030304" pitchFamily="18" charset="0"/>
              </a:rPr>
              <a:t>     (20000 genes/features)</a:t>
            </a:r>
          </a:p>
          <a:p>
            <a:pPr marL="742950" lvl="1" indent="-285750">
              <a:buFontTx/>
              <a:buChar char="-"/>
            </a:pPr>
            <a:endParaRPr lang="en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225943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FB0914-D569-CB45-B5DC-91101684F67E}"/>
              </a:ext>
            </a:extLst>
          </p:cNvPr>
          <p:cNvSpPr txBox="1"/>
          <p:nvPr/>
        </p:nvSpPr>
        <p:spPr>
          <a:xfrm>
            <a:off x="5177581" y="128392"/>
            <a:ext cx="18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000" dirty="0">
                <a:latin typeface="Palatino Linotype" panose="02040502050505030304" pitchFamily="18" charset="0"/>
              </a:rPr>
              <a:t>Model II (Test</a:t>
            </a:r>
            <a:r>
              <a:rPr lang="en-GB" sz="2000" dirty="0">
                <a:latin typeface="Athelas" panose="02000503000000020003" pitchFamily="2" charset="77"/>
              </a:rPr>
              <a:t>)</a:t>
            </a:r>
            <a:endParaRPr lang="en-ES" sz="2000" dirty="0">
              <a:latin typeface="Palatino Linotype" panose="0204050205050503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06C74A-B650-174D-883D-E6BF0189C116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8A30A1-BD9D-744E-9E1A-3109B8DD5C66}"/>
              </a:ext>
            </a:extLst>
          </p:cNvPr>
          <p:cNvSpPr txBox="1"/>
          <p:nvPr/>
        </p:nvSpPr>
        <p:spPr>
          <a:xfrm>
            <a:off x="7141555" y="1434921"/>
            <a:ext cx="18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b="1" dirty="0">
                <a:latin typeface="Palatino Linotype" panose="02040502050505030304" pitchFamily="18" charset="0"/>
              </a:rPr>
              <a:t>Test Set Results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99F62B9-C3FC-F44A-B3A9-1D939E0FD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849" y="1905001"/>
            <a:ext cx="3314700" cy="21298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736F0B-77E2-CC4D-A519-8788A10A4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96" y="4034808"/>
            <a:ext cx="3373967" cy="992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0EF4FD-99F1-9447-AEAC-36922C26D577}"/>
              </a:ext>
            </a:extLst>
          </p:cNvPr>
          <p:cNvSpPr txBox="1"/>
          <p:nvPr/>
        </p:nvSpPr>
        <p:spPr>
          <a:xfrm>
            <a:off x="2442537" y="2557960"/>
            <a:ext cx="27350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latin typeface="Palatino Linotype" panose="02040502050505030304" pitchFamily="18" charset="0"/>
              </a:rPr>
              <a:t>1200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latin typeface="Palatino Linotype" panose="02040502050505030304" pitchFamily="18" charset="0"/>
              </a:rPr>
              <a:t>Cancer / No Cancer</a:t>
            </a:r>
          </a:p>
          <a:p>
            <a:endParaRPr lang="en-ES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latin typeface="Palatino Linotype" panose="02040502050505030304" pitchFamily="18" charset="0"/>
              </a:rPr>
              <a:t>Transcriptomic Data </a:t>
            </a:r>
          </a:p>
          <a:p>
            <a:r>
              <a:rPr lang="en-ES" dirty="0">
                <a:latin typeface="Palatino Linotype" panose="02040502050505030304" pitchFamily="18" charset="0"/>
              </a:rPr>
              <a:t>     (20000 genes/features)</a:t>
            </a:r>
          </a:p>
          <a:p>
            <a:pPr marL="742950" lvl="1" indent="-285750">
              <a:buFontTx/>
              <a:buChar char="-"/>
            </a:pPr>
            <a:endParaRPr lang="en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914455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B49E8F-3C85-0A48-A42B-4C61E2BA5DDF}"/>
              </a:ext>
            </a:extLst>
          </p:cNvPr>
          <p:cNvSpPr/>
          <p:nvPr/>
        </p:nvSpPr>
        <p:spPr>
          <a:xfrm>
            <a:off x="2033988" y="3089267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People living in cities</a:t>
            </a:r>
            <a:endParaRPr lang="en-E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05EE4C-1979-AD47-AB25-D9D3555933F0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658C73A-A465-E846-91ED-3176D56B42E6}"/>
              </a:ext>
            </a:extLst>
          </p:cNvPr>
          <p:cNvSpPr txBox="1"/>
          <p:nvPr/>
        </p:nvSpPr>
        <p:spPr>
          <a:xfrm>
            <a:off x="5274309" y="128392"/>
            <a:ext cx="1643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Palatino Linotype" panose="02040502050505030304" pitchFamily="18" charset="0"/>
              </a:rPr>
              <a:t>Full </a:t>
            </a:r>
            <a:r>
              <a:rPr lang="es-ES" sz="2000" dirty="0" err="1">
                <a:latin typeface="Palatino Linotype" panose="02040502050505030304" pitchFamily="18" charset="0"/>
              </a:rPr>
              <a:t>Protocol</a:t>
            </a:r>
            <a:endParaRPr lang="en-E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653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07B24EB-725E-2F4C-BA1D-0EF34DDA8B9F}"/>
              </a:ext>
            </a:extLst>
          </p:cNvPr>
          <p:cNvSpPr/>
          <p:nvPr/>
        </p:nvSpPr>
        <p:spPr>
          <a:xfrm>
            <a:off x="3738824" y="2007890"/>
            <a:ext cx="1165584" cy="3590366"/>
          </a:xfrm>
          <a:prstGeom prst="roundRect">
            <a:avLst>
              <a:gd name="adj" fmla="val 8448"/>
            </a:avLst>
          </a:prstGeom>
          <a:solidFill>
            <a:srgbClr val="99B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B49E8F-3C85-0A48-A42B-4C61E2BA5DDF}"/>
              </a:ext>
            </a:extLst>
          </p:cNvPr>
          <p:cNvSpPr/>
          <p:nvPr/>
        </p:nvSpPr>
        <p:spPr>
          <a:xfrm>
            <a:off x="2033988" y="3089267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People living in cities</a:t>
            </a:r>
            <a:endParaRPr lang="en-ES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EFC174-3A54-A04D-A74B-4446788C1F31}"/>
              </a:ext>
            </a:extLst>
          </p:cNvPr>
          <p:cNvCxnSpPr>
            <a:cxnSpLocks/>
          </p:cNvCxnSpPr>
          <p:nvPr/>
        </p:nvCxnSpPr>
        <p:spPr>
          <a:xfrm>
            <a:off x="3847901" y="3598150"/>
            <a:ext cx="404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9E7F43-3031-204E-9452-C4207135C11E}"/>
              </a:ext>
            </a:extLst>
          </p:cNvPr>
          <p:cNvCxnSpPr>
            <a:cxnSpLocks/>
          </p:cNvCxnSpPr>
          <p:nvPr/>
        </p:nvCxnSpPr>
        <p:spPr>
          <a:xfrm flipV="1">
            <a:off x="4252401" y="2155648"/>
            <a:ext cx="0" cy="2857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0EE432-216C-3446-BFD8-DAEDA881E49E}"/>
              </a:ext>
            </a:extLst>
          </p:cNvPr>
          <p:cNvCxnSpPr/>
          <p:nvPr/>
        </p:nvCxnSpPr>
        <p:spPr>
          <a:xfrm>
            <a:off x="4252401" y="2156973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E03177-68C9-7D41-A8AD-2C7AE6C8319E}"/>
              </a:ext>
            </a:extLst>
          </p:cNvPr>
          <p:cNvCxnSpPr/>
          <p:nvPr/>
        </p:nvCxnSpPr>
        <p:spPr>
          <a:xfrm>
            <a:off x="4252401" y="5013481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730732-7B05-A34D-B9CE-8F94659658AF}"/>
              </a:ext>
            </a:extLst>
          </p:cNvPr>
          <p:cNvCxnSpPr/>
          <p:nvPr/>
        </p:nvCxnSpPr>
        <p:spPr>
          <a:xfrm>
            <a:off x="4252401" y="3598150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5BAADD2-2AE8-C84B-BB31-5DE604C45F3E}"/>
              </a:ext>
            </a:extLst>
          </p:cNvPr>
          <p:cNvSpPr txBox="1"/>
          <p:nvPr/>
        </p:nvSpPr>
        <p:spPr>
          <a:xfrm>
            <a:off x="3644026" y="5002218"/>
            <a:ext cx="135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dirty="0">
                <a:latin typeface="Athelas" panose="02000503000000020003" pitchFamily="2" charset="77"/>
              </a:rPr>
              <a:t>Model I</a:t>
            </a:r>
          </a:p>
          <a:p>
            <a:pPr algn="ctr"/>
            <a:r>
              <a:rPr lang="en-ES" sz="1400" dirty="0">
                <a:latin typeface="Athelas" panose="02000503000000020003" pitchFamily="2" charset="77"/>
              </a:rPr>
              <a:t>(</a:t>
            </a:r>
            <a:r>
              <a:rPr lang="en-GB" sz="1400" dirty="0">
                <a:latin typeface="Athelas" panose="02000503000000020003" pitchFamily="2" charset="77"/>
              </a:rPr>
              <a:t>Questionnaire)</a:t>
            </a:r>
            <a:endParaRPr lang="en-ES" sz="1400" dirty="0">
              <a:latin typeface="Athelas" panose="02000503000000020003" pitchFamily="2" charset="77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05EE4C-1979-AD47-AB25-D9D3555933F0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658C73A-A465-E846-91ED-3176D56B42E6}"/>
              </a:ext>
            </a:extLst>
          </p:cNvPr>
          <p:cNvSpPr txBox="1"/>
          <p:nvPr/>
        </p:nvSpPr>
        <p:spPr>
          <a:xfrm>
            <a:off x="5274309" y="128392"/>
            <a:ext cx="1643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Palatino Linotype" panose="02040502050505030304" pitchFamily="18" charset="0"/>
              </a:rPr>
              <a:t>Full </a:t>
            </a:r>
            <a:r>
              <a:rPr lang="es-ES" sz="2000" dirty="0" err="1">
                <a:latin typeface="Palatino Linotype" panose="02040502050505030304" pitchFamily="18" charset="0"/>
              </a:rPr>
              <a:t>Protocol</a:t>
            </a:r>
            <a:endParaRPr lang="en-E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942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07B24EB-725E-2F4C-BA1D-0EF34DDA8B9F}"/>
              </a:ext>
            </a:extLst>
          </p:cNvPr>
          <p:cNvSpPr/>
          <p:nvPr/>
        </p:nvSpPr>
        <p:spPr>
          <a:xfrm>
            <a:off x="3738824" y="2007890"/>
            <a:ext cx="1165584" cy="3590366"/>
          </a:xfrm>
          <a:prstGeom prst="roundRect">
            <a:avLst>
              <a:gd name="adj" fmla="val 8448"/>
            </a:avLst>
          </a:prstGeom>
          <a:solidFill>
            <a:srgbClr val="99B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B49E8F-3C85-0A48-A42B-4C61E2BA5DDF}"/>
              </a:ext>
            </a:extLst>
          </p:cNvPr>
          <p:cNvSpPr/>
          <p:nvPr/>
        </p:nvSpPr>
        <p:spPr>
          <a:xfrm>
            <a:off x="2033988" y="3089267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People living in cities</a:t>
            </a:r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AC3BEE-5400-0043-8DD8-D348972398B0}"/>
              </a:ext>
            </a:extLst>
          </p:cNvPr>
          <p:cNvSpPr/>
          <p:nvPr/>
        </p:nvSpPr>
        <p:spPr>
          <a:xfrm>
            <a:off x="4961393" y="1730919"/>
            <a:ext cx="1622067" cy="1027706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 Risk</a:t>
            </a:r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039D01-A039-7744-ADF4-0B597A7DDB76}"/>
              </a:ext>
            </a:extLst>
          </p:cNvPr>
          <p:cNvSpPr/>
          <p:nvPr/>
        </p:nvSpPr>
        <p:spPr>
          <a:xfrm>
            <a:off x="4961392" y="3089267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Medium Risk</a:t>
            </a:r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33B7E9-AD4C-7F43-BAD8-3014B9255C5B}"/>
              </a:ext>
            </a:extLst>
          </p:cNvPr>
          <p:cNvSpPr/>
          <p:nvPr/>
        </p:nvSpPr>
        <p:spPr>
          <a:xfrm>
            <a:off x="4961392" y="4447615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Low Risk</a:t>
            </a:r>
            <a:endParaRPr lang="en-ES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EFC174-3A54-A04D-A74B-4446788C1F31}"/>
              </a:ext>
            </a:extLst>
          </p:cNvPr>
          <p:cNvCxnSpPr>
            <a:cxnSpLocks/>
          </p:cNvCxnSpPr>
          <p:nvPr/>
        </p:nvCxnSpPr>
        <p:spPr>
          <a:xfrm>
            <a:off x="3847901" y="3598150"/>
            <a:ext cx="404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9E7F43-3031-204E-9452-C4207135C11E}"/>
              </a:ext>
            </a:extLst>
          </p:cNvPr>
          <p:cNvCxnSpPr>
            <a:cxnSpLocks/>
          </p:cNvCxnSpPr>
          <p:nvPr/>
        </p:nvCxnSpPr>
        <p:spPr>
          <a:xfrm flipV="1">
            <a:off x="4252401" y="2155648"/>
            <a:ext cx="0" cy="2857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0EE432-216C-3446-BFD8-DAEDA881E49E}"/>
              </a:ext>
            </a:extLst>
          </p:cNvPr>
          <p:cNvCxnSpPr/>
          <p:nvPr/>
        </p:nvCxnSpPr>
        <p:spPr>
          <a:xfrm>
            <a:off x="4252401" y="2156973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E03177-68C9-7D41-A8AD-2C7AE6C8319E}"/>
              </a:ext>
            </a:extLst>
          </p:cNvPr>
          <p:cNvCxnSpPr/>
          <p:nvPr/>
        </p:nvCxnSpPr>
        <p:spPr>
          <a:xfrm>
            <a:off x="4252401" y="5013481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730732-7B05-A34D-B9CE-8F94659658AF}"/>
              </a:ext>
            </a:extLst>
          </p:cNvPr>
          <p:cNvCxnSpPr/>
          <p:nvPr/>
        </p:nvCxnSpPr>
        <p:spPr>
          <a:xfrm>
            <a:off x="4252401" y="3598150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5BAADD2-2AE8-C84B-BB31-5DE604C45F3E}"/>
              </a:ext>
            </a:extLst>
          </p:cNvPr>
          <p:cNvSpPr txBox="1"/>
          <p:nvPr/>
        </p:nvSpPr>
        <p:spPr>
          <a:xfrm>
            <a:off x="3644026" y="5002218"/>
            <a:ext cx="135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dirty="0">
                <a:latin typeface="Athelas" panose="02000503000000020003" pitchFamily="2" charset="77"/>
              </a:rPr>
              <a:t>Model I</a:t>
            </a:r>
          </a:p>
          <a:p>
            <a:pPr algn="ctr"/>
            <a:r>
              <a:rPr lang="en-ES" sz="1400" dirty="0">
                <a:latin typeface="Athelas" panose="02000503000000020003" pitchFamily="2" charset="77"/>
              </a:rPr>
              <a:t>(</a:t>
            </a:r>
            <a:r>
              <a:rPr lang="en-GB" sz="1400" dirty="0">
                <a:latin typeface="Athelas" panose="02000503000000020003" pitchFamily="2" charset="77"/>
              </a:rPr>
              <a:t>Questionnaire)</a:t>
            </a:r>
            <a:endParaRPr lang="en-ES" sz="1400" dirty="0">
              <a:latin typeface="Athelas" panose="02000503000000020003" pitchFamily="2" charset="77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05EE4C-1979-AD47-AB25-D9D3555933F0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72B5E2-7659-BA4A-BF99-BBF159B0B302}"/>
              </a:ext>
            </a:extLst>
          </p:cNvPr>
          <p:cNvSpPr txBox="1"/>
          <p:nvPr/>
        </p:nvSpPr>
        <p:spPr>
          <a:xfrm>
            <a:off x="5274309" y="128392"/>
            <a:ext cx="1643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Palatino Linotype" panose="02040502050505030304" pitchFamily="18" charset="0"/>
              </a:rPr>
              <a:t>Full </a:t>
            </a:r>
            <a:r>
              <a:rPr lang="es-ES" sz="2000" dirty="0" err="1">
                <a:latin typeface="Palatino Linotype" panose="02040502050505030304" pitchFamily="18" charset="0"/>
              </a:rPr>
              <a:t>Protocol</a:t>
            </a:r>
            <a:endParaRPr lang="en-E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749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07B24EB-725E-2F4C-BA1D-0EF34DDA8B9F}"/>
              </a:ext>
            </a:extLst>
          </p:cNvPr>
          <p:cNvSpPr/>
          <p:nvPr/>
        </p:nvSpPr>
        <p:spPr>
          <a:xfrm>
            <a:off x="3738824" y="2007890"/>
            <a:ext cx="1165584" cy="3590366"/>
          </a:xfrm>
          <a:prstGeom prst="roundRect">
            <a:avLst>
              <a:gd name="adj" fmla="val 8448"/>
            </a:avLst>
          </a:prstGeom>
          <a:solidFill>
            <a:srgbClr val="99B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B49E8F-3C85-0A48-A42B-4C61E2BA5DDF}"/>
              </a:ext>
            </a:extLst>
          </p:cNvPr>
          <p:cNvSpPr/>
          <p:nvPr/>
        </p:nvSpPr>
        <p:spPr>
          <a:xfrm>
            <a:off x="2033988" y="3089267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People living in cities</a:t>
            </a:r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AC3BEE-5400-0043-8DD8-D348972398B0}"/>
              </a:ext>
            </a:extLst>
          </p:cNvPr>
          <p:cNvSpPr/>
          <p:nvPr/>
        </p:nvSpPr>
        <p:spPr>
          <a:xfrm>
            <a:off x="4961393" y="1730919"/>
            <a:ext cx="1622067" cy="1027706"/>
          </a:xfrm>
          <a:prstGeom prst="rect">
            <a:avLst/>
          </a:prstGeom>
          <a:solidFill>
            <a:srgbClr val="FF9300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High Risk</a:t>
            </a:r>
            <a:endParaRPr lang="en-ES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039D01-A039-7744-ADF4-0B597A7DDB76}"/>
              </a:ext>
            </a:extLst>
          </p:cNvPr>
          <p:cNvSpPr/>
          <p:nvPr/>
        </p:nvSpPr>
        <p:spPr>
          <a:xfrm>
            <a:off x="4961392" y="3089267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Medium Risk</a:t>
            </a:r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33B7E9-AD4C-7F43-BAD8-3014B9255C5B}"/>
              </a:ext>
            </a:extLst>
          </p:cNvPr>
          <p:cNvSpPr/>
          <p:nvPr/>
        </p:nvSpPr>
        <p:spPr>
          <a:xfrm>
            <a:off x="4961392" y="4447615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Low Risk</a:t>
            </a:r>
            <a:endParaRPr lang="en-ES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EFC174-3A54-A04D-A74B-4446788C1F31}"/>
              </a:ext>
            </a:extLst>
          </p:cNvPr>
          <p:cNvCxnSpPr>
            <a:cxnSpLocks/>
          </p:cNvCxnSpPr>
          <p:nvPr/>
        </p:nvCxnSpPr>
        <p:spPr>
          <a:xfrm>
            <a:off x="3847901" y="3598150"/>
            <a:ext cx="404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9E7F43-3031-204E-9452-C4207135C11E}"/>
              </a:ext>
            </a:extLst>
          </p:cNvPr>
          <p:cNvCxnSpPr>
            <a:cxnSpLocks/>
          </p:cNvCxnSpPr>
          <p:nvPr/>
        </p:nvCxnSpPr>
        <p:spPr>
          <a:xfrm flipV="1">
            <a:off x="4252401" y="2155648"/>
            <a:ext cx="0" cy="2857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0EE432-216C-3446-BFD8-DAEDA881E49E}"/>
              </a:ext>
            </a:extLst>
          </p:cNvPr>
          <p:cNvCxnSpPr/>
          <p:nvPr/>
        </p:nvCxnSpPr>
        <p:spPr>
          <a:xfrm>
            <a:off x="4252401" y="2156973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E03177-68C9-7D41-A8AD-2C7AE6C8319E}"/>
              </a:ext>
            </a:extLst>
          </p:cNvPr>
          <p:cNvCxnSpPr/>
          <p:nvPr/>
        </p:nvCxnSpPr>
        <p:spPr>
          <a:xfrm>
            <a:off x="4252401" y="5013481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730732-7B05-A34D-B9CE-8F94659658AF}"/>
              </a:ext>
            </a:extLst>
          </p:cNvPr>
          <p:cNvCxnSpPr/>
          <p:nvPr/>
        </p:nvCxnSpPr>
        <p:spPr>
          <a:xfrm>
            <a:off x="4252401" y="3598150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5BAADD2-2AE8-C84B-BB31-5DE604C45F3E}"/>
              </a:ext>
            </a:extLst>
          </p:cNvPr>
          <p:cNvSpPr txBox="1"/>
          <p:nvPr/>
        </p:nvSpPr>
        <p:spPr>
          <a:xfrm>
            <a:off x="3644026" y="5002218"/>
            <a:ext cx="135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dirty="0">
                <a:latin typeface="Athelas" panose="02000503000000020003" pitchFamily="2" charset="77"/>
              </a:rPr>
              <a:t>Model I</a:t>
            </a:r>
          </a:p>
          <a:p>
            <a:pPr algn="ctr"/>
            <a:r>
              <a:rPr lang="en-ES" sz="1400" dirty="0">
                <a:latin typeface="Athelas" panose="02000503000000020003" pitchFamily="2" charset="77"/>
              </a:rPr>
              <a:t>(</a:t>
            </a:r>
            <a:r>
              <a:rPr lang="en-GB" sz="1400" dirty="0">
                <a:latin typeface="Athelas" panose="02000503000000020003" pitchFamily="2" charset="77"/>
              </a:rPr>
              <a:t>Questionnaire)</a:t>
            </a:r>
            <a:endParaRPr lang="en-ES" sz="1400" dirty="0">
              <a:latin typeface="Athelas" panose="02000503000000020003" pitchFamily="2" charset="77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05EE4C-1979-AD47-AB25-D9D3555933F0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FE50B1-2B1A-7C43-AEC3-B7A680D1931B}"/>
              </a:ext>
            </a:extLst>
          </p:cNvPr>
          <p:cNvSpPr txBox="1"/>
          <p:nvPr/>
        </p:nvSpPr>
        <p:spPr>
          <a:xfrm>
            <a:off x="5274309" y="128392"/>
            <a:ext cx="1643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Palatino Linotype" panose="02040502050505030304" pitchFamily="18" charset="0"/>
              </a:rPr>
              <a:t>Full </a:t>
            </a:r>
            <a:r>
              <a:rPr lang="es-ES" sz="2000" dirty="0" err="1">
                <a:latin typeface="Palatino Linotype" panose="02040502050505030304" pitchFamily="18" charset="0"/>
              </a:rPr>
              <a:t>Protocol</a:t>
            </a:r>
            <a:endParaRPr lang="en-E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51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91BCB22-90D3-EE48-839E-747071C406F8}"/>
              </a:ext>
            </a:extLst>
          </p:cNvPr>
          <p:cNvSpPr/>
          <p:nvPr/>
        </p:nvSpPr>
        <p:spPr>
          <a:xfrm>
            <a:off x="6714049" y="1459249"/>
            <a:ext cx="1047529" cy="2094534"/>
          </a:xfrm>
          <a:prstGeom prst="roundRect">
            <a:avLst>
              <a:gd name="adj" fmla="val 8448"/>
            </a:avLst>
          </a:prstGeom>
          <a:solidFill>
            <a:srgbClr val="FFCB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0E867F-ECC3-FA47-9BA9-BB29492CFAF8}"/>
              </a:ext>
            </a:extLst>
          </p:cNvPr>
          <p:cNvSpPr txBox="1"/>
          <p:nvPr/>
        </p:nvSpPr>
        <p:spPr>
          <a:xfrm>
            <a:off x="6714049" y="2907452"/>
            <a:ext cx="1012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dirty="0">
                <a:latin typeface="Athelas" panose="02000503000000020003" pitchFamily="2" charset="77"/>
              </a:rPr>
              <a:t>Model II</a:t>
            </a:r>
          </a:p>
          <a:p>
            <a:pPr algn="ctr"/>
            <a:r>
              <a:rPr lang="en-ES" dirty="0">
                <a:latin typeface="Athelas" panose="02000503000000020003" pitchFamily="2" charset="77"/>
              </a:rPr>
              <a:t>(Test)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07B24EB-725E-2F4C-BA1D-0EF34DDA8B9F}"/>
              </a:ext>
            </a:extLst>
          </p:cNvPr>
          <p:cNvSpPr/>
          <p:nvPr/>
        </p:nvSpPr>
        <p:spPr>
          <a:xfrm>
            <a:off x="3738824" y="2007890"/>
            <a:ext cx="1165584" cy="3590366"/>
          </a:xfrm>
          <a:prstGeom prst="roundRect">
            <a:avLst>
              <a:gd name="adj" fmla="val 8448"/>
            </a:avLst>
          </a:prstGeom>
          <a:solidFill>
            <a:srgbClr val="99B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B49E8F-3C85-0A48-A42B-4C61E2BA5DDF}"/>
              </a:ext>
            </a:extLst>
          </p:cNvPr>
          <p:cNvSpPr/>
          <p:nvPr/>
        </p:nvSpPr>
        <p:spPr>
          <a:xfrm>
            <a:off x="2033988" y="3089267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People living in cities</a:t>
            </a:r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AC3BEE-5400-0043-8DD8-D348972398B0}"/>
              </a:ext>
            </a:extLst>
          </p:cNvPr>
          <p:cNvSpPr/>
          <p:nvPr/>
        </p:nvSpPr>
        <p:spPr>
          <a:xfrm>
            <a:off x="4961393" y="1730919"/>
            <a:ext cx="1622067" cy="1027706"/>
          </a:xfrm>
          <a:prstGeom prst="rect">
            <a:avLst/>
          </a:prstGeom>
          <a:solidFill>
            <a:srgbClr val="FF9300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High Risk</a:t>
            </a:r>
            <a:endParaRPr lang="en-ES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039D01-A039-7744-ADF4-0B597A7DDB76}"/>
              </a:ext>
            </a:extLst>
          </p:cNvPr>
          <p:cNvSpPr/>
          <p:nvPr/>
        </p:nvSpPr>
        <p:spPr>
          <a:xfrm>
            <a:off x="4961392" y="3089267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Medium Risk</a:t>
            </a:r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33B7E9-AD4C-7F43-BAD8-3014B9255C5B}"/>
              </a:ext>
            </a:extLst>
          </p:cNvPr>
          <p:cNvSpPr/>
          <p:nvPr/>
        </p:nvSpPr>
        <p:spPr>
          <a:xfrm>
            <a:off x="4961392" y="4447615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Low Risk</a:t>
            </a:r>
            <a:endParaRPr lang="en-ES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EFC174-3A54-A04D-A74B-4446788C1F31}"/>
              </a:ext>
            </a:extLst>
          </p:cNvPr>
          <p:cNvCxnSpPr>
            <a:cxnSpLocks/>
          </p:cNvCxnSpPr>
          <p:nvPr/>
        </p:nvCxnSpPr>
        <p:spPr>
          <a:xfrm>
            <a:off x="3847901" y="3598150"/>
            <a:ext cx="404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9E7F43-3031-204E-9452-C4207135C11E}"/>
              </a:ext>
            </a:extLst>
          </p:cNvPr>
          <p:cNvCxnSpPr>
            <a:cxnSpLocks/>
          </p:cNvCxnSpPr>
          <p:nvPr/>
        </p:nvCxnSpPr>
        <p:spPr>
          <a:xfrm flipV="1">
            <a:off x="4252401" y="2155648"/>
            <a:ext cx="0" cy="2857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0EE432-216C-3446-BFD8-DAEDA881E49E}"/>
              </a:ext>
            </a:extLst>
          </p:cNvPr>
          <p:cNvCxnSpPr/>
          <p:nvPr/>
        </p:nvCxnSpPr>
        <p:spPr>
          <a:xfrm>
            <a:off x="4252401" y="2156973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E03177-68C9-7D41-A8AD-2C7AE6C8319E}"/>
              </a:ext>
            </a:extLst>
          </p:cNvPr>
          <p:cNvCxnSpPr/>
          <p:nvPr/>
        </p:nvCxnSpPr>
        <p:spPr>
          <a:xfrm>
            <a:off x="4252401" y="5013481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730732-7B05-A34D-B9CE-8F94659658AF}"/>
              </a:ext>
            </a:extLst>
          </p:cNvPr>
          <p:cNvCxnSpPr/>
          <p:nvPr/>
        </p:nvCxnSpPr>
        <p:spPr>
          <a:xfrm>
            <a:off x="4252401" y="3598150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1918FF-C340-6640-B407-489EB7C32086}"/>
              </a:ext>
            </a:extLst>
          </p:cNvPr>
          <p:cNvCxnSpPr>
            <a:cxnSpLocks/>
          </p:cNvCxnSpPr>
          <p:nvPr/>
        </p:nvCxnSpPr>
        <p:spPr>
          <a:xfrm>
            <a:off x="6772965" y="2255705"/>
            <a:ext cx="3750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FE18DC-7AF3-3243-9A08-222B03709078}"/>
              </a:ext>
            </a:extLst>
          </p:cNvPr>
          <p:cNvCxnSpPr>
            <a:cxnSpLocks/>
          </p:cNvCxnSpPr>
          <p:nvPr/>
        </p:nvCxnSpPr>
        <p:spPr>
          <a:xfrm flipV="1">
            <a:off x="7148001" y="1610325"/>
            <a:ext cx="0" cy="1256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98908E-9972-D543-8ACF-37A2AA435D0C}"/>
              </a:ext>
            </a:extLst>
          </p:cNvPr>
          <p:cNvCxnSpPr/>
          <p:nvPr/>
        </p:nvCxnSpPr>
        <p:spPr>
          <a:xfrm>
            <a:off x="7148001" y="1610325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63E703-D312-444B-AED4-4FDB3059DB6D}"/>
              </a:ext>
            </a:extLst>
          </p:cNvPr>
          <p:cNvCxnSpPr/>
          <p:nvPr/>
        </p:nvCxnSpPr>
        <p:spPr>
          <a:xfrm>
            <a:off x="7148001" y="2866630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5BAADD2-2AE8-C84B-BB31-5DE604C45F3E}"/>
              </a:ext>
            </a:extLst>
          </p:cNvPr>
          <p:cNvSpPr txBox="1"/>
          <p:nvPr/>
        </p:nvSpPr>
        <p:spPr>
          <a:xfrm>
            <a:off x="3644026" y="5002218"/>
            <a:ext cx="135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dirty="0">
                <a:latin typeface="Athelas" panose="02000503000000020003" pitchFamily="2" charset="77"/>
              </a:rPr>
              <a:t>Model I</a:t>
            </a:r>
          </a:p>
          <a:p>
            <a:pPr algn="ctr"/>
            <a:r>
              <a:rPr lang="en-ES" sz="1400" dirty="0">
                <a:latin typeface="Athelas" panose="02000503000000020003" pitchFamily="2" charset="77"/>
              </a:rPr>
              <a:t>(</a:t>
            </a:r>
            <a:r>
              <a:rPr lang="en-GB" sz="1400" dirty="0">
                <a:latin typeface="Athelas" panose="02000503000000020003" pitchFamily="2" charset="77"/>
              </a:rPr>
              <a:t>Questionnaire)</a:t>
            </a:r>
            <a:endParaRPr lang="en-ES" sz="1400" dirty="0">
              <a:latin typeface="Athelas" panose="02000503000000020003" pitchFamily="2" charset="77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05EE4C-1979-AD47-AB25-D9D3555933F0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76EF6D2-246E-F742-9DFE-CDCD10036DE1}"/>
              </a:ext>
            </a:extLst>
          </p:cNvPr>
          <p:cNvSpPr txBox="1"/>
          <p:nvPr/>
        </p:nvSpPr>
        <p:spPr>
          <a:xfrm>
            <a:off x="5274309" y="128392"/>
            <a:ext cx="1643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Palatino Linotype" panose="02040502050505030304" pitchFamily="18" charset="0"/>
              </a:rPr>
              <a:t>Full </a:t>
            </a:r>
            <a:r>
              <a:rPr lang="es-ES" sz="2000" dirty="0" err="1">
                <a:latin typeface="Palatino Linotype" panose="02040502050505030304" pitchFamily="18" charset="0"/>
              </a:rPr>
              <a:t>Protocol</a:t>
            </a:r>
            <a:endParaRPr lang="en-E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393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91BCB22-90D3-EE48-839E-747071C406F8}"/>
              </a:ext>
            </a:extLst>
          </p:cNvPr>
          <p:cNvSpPr/>
          <p:nvPr/>
        </p:nvSpPr>
        <p:spPr>
          <a:xfrm>
            <a:off x="6714049" y="1459249"/>
            <a:ext cx="1047529" cy="2094534"/>
          </a:xfrm>
          <a:prstGeom prst="roundRect">
            <a:avLst>
              <a:gd name="adj" fmla="val 8448"/>
            </a:avLst>
          </a:prstGeom>
          <a:solidFill>
            <a:srgbClr val="FFCB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0E867F-ECC3-FA47-9BA9-BB29492CFAF8}"/>
              </a:ext>
            </a:extLst>
          </p:cNvPr>
          <p:cNvSpPr txBox="1"/>
          <p:nvPr/>
        </p:nvSpPr>
        <p:spPr>
          <a:xfrm>
            <a:off x="6714049" y="2907452"/>
            <a:ext cx="1012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dirty="0">
                <a:latin typeface="Athelas" panose="02000503000000020003" pitchFamily="2" charset="77"/>
              </a:rPr>
              <a:t>Model II</a:t>
            </a:r>
          </a:p>
          <a:p>
            <a:pPr algn="ctr"/>
            <a:r>
              <a:rPr lang="en-ES" dirty="0">
                <a:latin typeface="Athelas" panose="02000503000000020003" pitchFamily="2" charset="77"/>
              </a:rPr>
              <a:t>(Test)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07B24EB-725E-2F4C-BA1D-0EF34DDA8B9F}"/>
              </a:ext>
            </a:extLst>
          </p:cNvPr>
          <p:cNvSpPr/>
          <p:nvPr/>
        </p:nvSpPr>
        <p:spPr>
          <a:xfrm>
            <a:off x="3738824" y="2007890"/>
            <a:ext cx="1165584" cy="3590366"/>
          </a:xfrm>
          <a:prstGeom prst="roundRect">
            <a:avLst>
              <a:gd name="adj" fmla="val 8448"/>
            </a:avLst>
          </a:prstGeom>
          <a:solidFill>
            <a:srgbClr val="99B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B49E8F-3C85-0A48-A42B-4C61E2BA5DDF}"/>
              </a:ext>
            </a:extLst>
          </p:cNvPr>
          <p:cNvSpPr/>
          <p:nvPr/>
        </p:nvSpPr>
        <p:spPr>
          <a:xfrm>
            <a:off x="2033988" y="3089267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People living in cities</a:t>
            </a:r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AC3BEE-5400-0043-8DD8-D348972398B0}"/>
              </a:ext>
            </a:extLst>
          </p:cNvPr>
          <p:cNvSpPr/>
          <p:nvPr/>
        </p:nvSpPr>
        <p:spPr>
          <a:xfrm>
            <a:off x="4961393" y="1730919"/>
            <a:ext cx="1622067" cy="1027706"/>
          </a:xfrm>
          <a:prstGeom prst="rect">
            <a:avLst/>
          </a:prstGeom>
          <a:solidFill>
            <a:srgbClr val="FF9300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High Risk</a:t>
            </a:r>
            <a:endParaRPr lang="en-ES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039D01-A039-7744-ADF4-0B597A7DDB76}"/>
              </a:ext>
            </a:extLst>
          </p:cNvPr>
          <p:cNvSpPr/>
          <p:nvPr/>
        </p:nvSpPr>
        <p:spPr>
          <a:xfrm>
            <a:off x="4961392" y="3089267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Medium Risk</a:t>
            </a:r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33B7E9-AD4C-7F43-BAD8-3014B9255C5B}"/>
              </a:ext>
            </a:extLst>
          </p:cNvPr>
          <p:cNvSpPr/>
          <p:nvPr/>
        </p:nvSpPr>
        <p:spPr>
          <a:xfrm>
            <a:off x="4961392" y="4447615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Low Risk</a:t>
            </a:r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608AF4-9CB8-B54D-8BFB-06D80AB9F80E}"/>
              </a:ext>
            </a:extLst>
          </p:cNvPr>
          <p:cNvSpPr/>
          <p:nvPr/>
        </p:nvSpPr>
        <p:spPr>
          <a:xfrm>
            <a:off x="7888797" y="1080236"/>
            <a:ext cx="1622067" cy="1027706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Positive</a:t>
            </a:r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7C867D-DB12-C145-A395-103F9A2694F9}"/>
              </a:ext>
            </a:extLst>
          </p:cNvPr>
          <p:cNvSpPr/>
          <p:nvPr/>
        </p:nvSpPr>
        <p:spPr>
          <a:xfrm>
            <a:off x="7888796" y="2314014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Negative</a:t>
            </a:r>
            <a:endParaRPr lang="en-ES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EFC174-3A54-A04D-A74B-4446788C1F31}"/>
              </a:ext>
            </a:extLst>
          </p:cNvPr>
          <p:cNvCxnSpPr>
            <a:cxnSpLocks/>
          </p:cNvCxnSpPr>
          <p:nvPr/>
        </p:nvCxnSpPr>
        <p:spPr>
          <a:xfrm>
            <a:off x="3847901" y="3598150"/>
            <a:ext cx="404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9E7F43-3031-204E-9452-C4207135C11E}"/>
              </a:ext>
            </a:extLst>
          </p:cNvPr>
          <p:cNvCxnSpPr>
            <a:cxnSpLocks/>
          </p:cNvCxnSpPr>
          <p:nvPr/>
        </p:nvCxnSpPr>
        <p:spPr>
          <a:xfrm flipV="1">
            <a:off x="4252401" y="2155648"/>
            <a:ext cx="0" cy="2857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0EE432-216C-3446-BFD8-DAEDA881E49E}"/>
              </a:ext>
            </a:extLst>
          </p:cNvPr>
          <p:cNvCxnSpPr/>
          <p:nvPr/>
        </p:nvCxnSpPr>
        <p:spPr>
          <a:xfrm>
            <a:off x="4252401" y="2156973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E03177-68C9-7D41-A8AD-2C7AE6C8319E}"/>
              </a:ext>
            </a:extLst>
          </p:cNvPr>
          <p:cNvCxnSpPr/>
          <p:nvPr/>
        </p:nvCxnSpPr>
        <p:spPr>
          <a:xfrm>
            <a:off x="4252401" y="5013481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730732-7B05-A34D-B9CE-8F94659658AF}"/>
              </a:ext>
            </a:extLst>
          </p:cNvPr>
          <p:cNvCxnSpPr/>
          <p:nvPr/>
        </p:nvCxnSpPr>
        <p:spPr>
          <a:xfrm>
            <a:off x="4252401" y="3598150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1918FF-C340-6640-B407-489EB7C32086}"/>
              </a:ext>
            </a:extLst>
          </p:cNvPr>
          <p:cNvCxnSpPr>
            <a:cxnSpLocks/>
          </p:cNvCxnSpPr>
          <p:nvPr/>
        </p:nvCxnSpPr>
        <p:spPr>
          <a:xfrm>
            <a:off x="6772965" y="2255705"/>
            <a:ext cx="3750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FE18DC-7AF3-3243-9A08-222B03709078}"/>
              </a:ext>
            </a:extLst>
          </p:cNvPr>
          <p:cNvCxnSpPr>
            <a:cxnSpLocks/>
          </p:cNvCxnSpPr>
          <p:nvPr/>
        </p:nvCxnSpPr>
        <p:spPr>
          <a:xfrm flipV="1">
            <a:off x="7148001" y="1610325"/>
            <a:ext cx="0" cy="1256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98908E-9972-D543-8ACF-37A2AA435D0C}"/>
              </a:ext>
            </a:extLst>
          </p:cNvPr>
          <p:cNvCxnSpPr/>
          <p:nvPr/>
        </p:nvCxnSpPr>
        <p:spPr>
          <a:xfrm>
            <a:off x="7148001" y="1610325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63E703-D312-444B-AED4-4FDB3059DB6D}"/>
              </a:ext>
            </a:extLst>
          </p:cNvPr>
          <p:cNvCxnSpPr/>
          <p:nvPr/>
        </p:nvCxnSpPr>
        <p:spPr>
          <a:xfrm>
            <a:off x="7148001" y="2866630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5BAADD2-2AE8-C84B-BB31-5DE604C45F3E}"/>
              </a:ext>
            </a:extLst>
          </p:cNvPr>
          <p:cNvSpPr txBox="1"/>
          <p:nvPr/>
        </p:nvSpPr>
        <p:spPr>
          <a:xfrm>
            <a:off x="3644026" y="5002218"/>
            <a:ext cx="135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dirty="0">
                <a:latin typeface="Athelas" panose="02000503000000020003" pitchFamily="2" charset="77"/>
              </a:rPr>
              <a:t>Model I</a:t>
            </a:r>
          </a:p>
          <a:p>
            <a:pPr algn="ctr"/>
            <a:r>
              <a:rPr lang="en-ES" sz="1400" dirty="0">
                <a:latin typeface="Athelas" panose="02000503000000020003" pitchFamily="2" charset="77"/>
              </a:rPr>
              <a:t>(</a:t>
            </a:r>
            <a:r>
              <a:rPr lang="en-GB" sz="1400" dirty="0">
                <a:latin typeface="Athelas" panose="02000503000000020003" pitchFamily="2" charset="77"/>
              </a:rPr>
              <a:t>Questionnaire)</a:t>
            </a:r>
            <a:endParaRPr lang="en-ES" sz="1400" dirty="0">
              <a:latin typeface="Athelas" panose="02000503000000020003" pitchFamily="2" charset="77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05EE4C-1979-AD47-AB25-D9D3555933F0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97DD2F9-186D-E342-B974-355C60AABA2A}"/>
              </a:ext>
            </a:extLst>
          </p:cNvPr>
          <p:cNvSpPr txBox="1"/>
          <p:nvPr/>
        </p:nvSpPr>
        <p:spPr>
          <a:xfrm>
            <a:off x="5274309" y="128392"/>
            <a:ext cx="1643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Palatino Linotype" panose="02040502050505030304" pitchFamily="18" charset="0"/>
              </a:rPr>
              <a:t>Full </a:t>
            </a:r>
            <a:r>
              <a:rPr lang="es-ES" sz="2000" dirty="0" err="1">
                <a:latin typeface="Palatino Linotype" panose="02040502050505030304" pitchFamily="18" charset="0"/>
              </a:rPr>
              <a:t>Protocol</a:t>
            </a:r>
            <a:endParaRPr lang="en-E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750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91BCB22-90D3-EE48-839E-747071C406F8}"/>
              </a:ext>
            </a:extLst>
          </p:cNvPr>
          <p:cNvSpPr/>
          <p:nvPr/>
        </p:nvSpPr>
        <p:spPr>
          <a:xfrm>
            <a:off x="6714049" y="1459249"/>
            <a:ext cx="1047529" cy="2094534"/>
          </a:xfrm>
          <a:prstGeom prst="roundRect">
            <a:avLst>
              <a:gd name="adj" fmla="val 8448"/>
            </a:avLst>
          </a:prstGeom>
          <a:solidFill>
            <a:srgbClr val="FFCB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0E867F-ECC3-FA47-9BA9-BB29492CFAF8}"/>
              </a:ext>
            </a:extLst>
          </p:cNvPr>
          <p:cNvSpPr txBox="1"/>
          <p:nvPr/>
        </p:nvSpPr>
        <p:spPr>
          <a:xfrm>
            <a:off x="6714049" y="2907452"/>
            <a:ext cx="1012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dirty="0">
                <a:latin typeface="Athelas" panose="02000503000000020003" pitchFamily="2" charset="77"/>
              </a:rPr>
              <a:t>Model II</a:t>
            </a:r>
          </a:p>
          <a:p>
            <a:pPr algn="ctr"/>
            <a:r>
              <a:rPr lang="en-ES" dirty="0">
                <a:latin typeface="Athelas" panose="02000503000000020003" pitchFamily="2" charset="77"/>
              </a:rPr>
              <a:t>(Test)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07B24EB-725E-2F4C-BA1D-0EF34DDA8B9F}"/>
              </a:ext>
            </a:extLst>
          </p:cNvPr>
          <p:cNvSpPr/>
          <p:nvPr/>
        </p:nvSpPr>
        <p:spPr>
          <a:xfrm>
            <a:off x="3738824" y="2007890"/>
            <a:ext cx="1165584" cy="3590366"/>
          </a:xfrm>
          <a:prstGeom prst="roundRect">
            <a:avLst>
              <a:gd name="adj" fmla="val 8448"/>
            </a:avLst>
          </a:prstGeom>
          <a:solidFill>
            <a:srgbClr val="99B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B49E8F-3C85-0A48-A42B-4C61E2BA5DDF}"/>
              </a:ext>
            </a:extLst>
          </p:cNvPr>
          <p:cNvSpPr/>
          <p:nvPr/>
        </p:nvSpPr>
        <p:spPr>
          <a:xfrm>
            <a:off x="2033988" y="3089267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People living in cities</a:t>
            </a:r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AC3BEE-5400-0043-8DD8-D348972398B0}"/>
              </a:ext>
            </a:extLst>
          </p:cNvPr>
          <p:cNvSpPr/>
          <p:nvPr/>
        </p:nvSpPr>
        <p:spPr>
          <a:xfrm>
            <a:off x="4961393" y="1730919"/>
            <a:ext cx="1622067" cy="1027706"/>
          </a:xfrm>
          <a:prstGeom prst="rect">
            <a:avLst/>
          </a:prstGeom>
          <a:solidFill>
            <a:srgbClr val="FF9300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High Risk</a:t>
            </a:r>
            <a:endParaRPr lang="en-ES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039D01-A039-7744-ADF4-0B597A7DDB76}"/>
              </a:ext>
            </a:extLst>
          </p:cNvPr>
          <p:cNvSpPr/>
          <p:nvPr/>
        </p:nvSpPr>
        <p:spPr>
          <a:xfrm>
            <a:off x="4961392" y="3089267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Medium Risk</a:t>
            </a:r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33B7E9-AD4C-7F43-BAD8-3014B9255C5B}"/>
              </a:ext>
            </a:extLst>
          </p:cNvPr>
          <p:cNvSpPr/>
          <p:nvPr/>
        </p:nvSpPr>
        <p:spPr>
          <a:xfrm>
            <a:off x="4961392" y="4447615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Low Risk</a:t>
            </a:r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608AF4-9CB8-B54D-8BFB-06D80AB9F80E}"/>
              </a:ext>
            </a:extLst>
          </p:cNvPr>
          <p:cNvSpPr/>
          <p:nvPr/>
        </p:nvSpPr>
        <p:spPr>
          <a:xfrm>
            <a:off x="7888797" y="1080236"/>
            <a:ext cx="1622067" cy="1027706"/>
          </a:xfrm>
          <a:prstGeom prst="rect">
            <a:avLst/>
          </a:prstGeom>
          <a:solidFill>
            <a:srgbClr val="BD2A00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Positive</a:t>
            </a:r>
            <a:endParaRPr lang="en-ES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7C867D-DB12-C145-A395-103F9A2694F9}"/>
              </a:ext>
            </a:extLst>
          </p:cNvPr>
          <p:cNvSpPr/>
          <p:nvPr/>
        </p:nvSpPr>
        <p:spPr>
          <a:xfrm>
            <a:off x="7888796" y="2314014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Negative</a:t>
            </a:r>
            <a:endParaRPr lang="en-ES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EFC174-3A54-A04D-A74B-4446788C1F31}"/>
              </a:ext>
            </a:extLst>
          </p:cNvPr>
          <p:cNvCxnSpPr>
            <a:cxnSpLocks/>
          </p:cNvCxnSpPr>
          <p:nvPr/>
        </p:nvCxnSpPr>
        <p:spPr>
          <a:xfrm>
            <a:off x="3847901" y="3598150"/>
            <a:ext cx="404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9E7F43-3031-204E-9452-C4207135C11E}"/>
              </a:ext>
            </a:extLst>
          </p:cNvPr>
          <p:cNvCxnSpPr>
            <a:cxnSpLocks/>
          </p:cNvCxnSpPr>
          <p:nvPr/>
        </p:nvCxnSpPr>
        <p:spPr>
          <a:xfrm flipV="1">
            <a:off x="4252401" y="2155648"/>
            <a:ext cx="0" cy="2857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0EE432-216C-3446-BFD8-DAEDA881E49E}"/>
              </a:ext>
            </a:extLst>
          </p:cNvPr>
          <p:cNvCxnSpPr/>
          <p:nvPr/>
        </p:nvCxnSpPr>
        <p:spPr>
          <a:xfrm>
            <a:off x="4252401" y="2156973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E03177-68C9-7D41-A8AD-2C7AE6C8319E}"/>
              </a:ext>
            </a:extLst>
          </p:cNvPr>
          <p:cNvCxnSpPr/>
          <p:nvPr/>
        </p:nvCxnSpPr>
        <p:spPr>
          <a:xfrm>
            <a:off x="4252401" y="5013481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730732-7B05-A34D-B9CE-8F94659658AF}"/>
              </a:ext>
            </a:extLst>
          </p:cNvPr>
          <p:cNvCxnSpPr/>
          <p:nvPr/>
        </p:nvCxnSpPr>
        <p:spPr>
          <a:xfrm>
            <a:off x="4252401" y="3598150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1918FF-C340-6640-B407-489EB7C32086}"/>
              </a:ext>
            </a:extLst>
          </p:cNvPr>
          <p:cNvCxnSpPr>
            <a:cxnSpLocks/>
          </p:cNvCxnSpPr>
          <p:nvPr/>
        </p:nvCxnSpPr>
        <p:spPr>
          <a:xfrm>
            <a:off x="6772965" y="2255705"/>
            <a:ext cx="3750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FE18DC-7AF3-3243-9A08-222B03709078}"/>
              </a:ext>
            </a:extLst>
          </p:cNvPr>
          <p:cNvCxnSpPr>
            <a:cxnSpLocks/>
          </p:cNvCxnSpPr>
          <p:nvPr/>
        </p:nvCxnSpPr>
        <p:spPr>
          <a:xfrm flipV="1">
            <a:off x="7148001" y="1610325"/>
            <a:ext cx="0" cy="1256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98908E-9972-D543-8ACF-37A2AA435D0C}"/>
              </a:ext>
            </a:extLst>
          </p:cNvPr>
          <p:cNvCxnSpPr/>
          <p:nvPr/>
        </p:nvCxnSpPr>
        <p:spPr>
          <a:xfrm>
            <a:off x="7148001" y="1610325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63E703-D312-444B-AED4-4FDB3059DB6D}"/>
              </a:ext>
            </a:extLst>
          </p:cNvPr>
          <p:cNvCxnSpPr/>
          <p:nvPr/>
        </p:nvCxnSpPr>
        <p:spPr>
          <a:xfrm>
            <a:off x="7148001" y="2866630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5BAADD2-2AE8-C84B-BB31-5DE604C45F3E}"/>
              </a:ext>
            </a:extLst>
          </p:cNvPr>
          <p:cNvSpPr txBox="1"/>
          <p:nvPr/>
        </p:nvSpPr>
        <p:spPr>
          <a:xfrm>
            <a:off x="3644026" y="5002218"/>
            <a:ext cx="135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dirty="0">
                <a:latin typeface="Athelas" panose="02000503000000020003" pitchFamily="2" charset="77"/>
              </a:rPr>
              <a:t>Model I</a:t>
            </a:r>
          </a:p>
          <a:p>
            <a:pPr algn="ctr"/>
            <a:r>
              <a:rPr lang="en-ES" sz="1400" dirty="0">
                <a:latin typeface="Athelas" panose="02000503000000020003" pitchFamily="2" charset="77"/>
              </a:rPr>
              <a:t>(</a:t>
            </a:r>
            <a:r>
              <a:rPr lang="en-GB" sz="1400" dirty="0">
                <a:latin typeface="Athelas" panose="02000503000000020003" pitchFamily="2" charset="77"/>
              </a:rPr>
              <a:t>Questionnaire)</a:t>
            </a:r>
            <a:endParaRPr lang="en-ES" sz="1400" dirty="0">
              <a:latin typeface="Athelas" panose="02000503000000020003" pitchFamily="2" charset="77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05EE4C-1979-AD47-AB25-D9D3555933F0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39263DD-CC3B-A846-BD2D-F52C95EE14DA}"/>
              </a:ext>
            </a:extLst>
          </p:cNvPr>
          <p:cNvSpPr txBox="1"/>
          <p:nvPr/>
        </p:nvSpPr>
        <p:spPr>
          <a:xfrm>
            <a:off x="5274309" y="128392"/>
            <a:ext cx="1643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Palatino Linotype" panose="02040502050505030304" pitchFamily="18" charset="0"/>
              </a:rPr>
              <a:t>Full </a:t>
            </a:r>
            <a:r>
              <a:rPr lang="es-ES" sz="2000" dirty="0" err="1">
                <a:latin typeface="Palatino Linotype" panose="02040502050505030304" pitchFamily="18" charset="0"/>
              </a:rPr>
              <a:t>Protocol</a:t>
            </a:r>
            <a:endParaRPr lang="en-E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368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91BCB22-90D3-EE48-839E-747071C406F8}"/>
              </a:ext>
            </a:extLst>
          </p:cNvPr>
          <p:cNvSpPr/>
          <p:nvPr/>
        </p:nvSpPr>
        <p:spPr>
          <a:xfrm>
            <a:off x="6714049" y="1459249"/>
            <a:ext cx="1047529" cy="2094534"/>
          </a:xfrm>
          <a:prstGeom prst="roundRect">
            <a:avLst>
              <a:gd name="adj" fmla="val 8448"/>
            </a:avLst>
          </a:prstGeom>
          <a:solidFill>
            <a:srgbClr val="FFCB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0E867F-ECC3-FA47-9BA9-BB29492CFAF8}"/>
              </a:ext>
            </a:extLst>
          </p:cNvPr>
          <p:cNvSpPr txBox="1"/>
          <p:nvPr/>
        </p:nvSpPr>
        <p:spPr>
          <a:xfrm>
            <a:off x="6714049" y="2907452"/>
            <a:ext cx="1012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dirty="0">
                <a:latin typeface="Athelas" panose="02000503000000020003" pitchFamily="2" charset="77"/>
              </a:rPr>
              <a:t>Model II</a:t>
            </a:r>
          </a:p>
          <a:p>
            <a:pPr algn="ctr"/>
            <a:r>
              <a:rPr lang="en-ES" dirty="0">
                <a:latin typeface="Athelas" panose="02000503000000020003" pitchFamily="2" charset="77"/>
              </a:rPr>
              <a:t>(Test)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07B24EB-725E-2F4C-BA1D-0EF34DDA8B9F}"/>
              </a:ext>
            </a:extLst>
          </p:cNvPr>
          <p:cNvSpPr/>
          <p:nvPr/>
        </p:nvSpPr>
        <p:spPr>
          <a:xfrm>
            <a:off x="3738824" y="2007890"/>
            <a:ext cx="1165584" cy="3590366"/>
          </a:xfrm>
          <a:prstGeom prst="roundRect">
            <a:avLst>
              <a:gd name="adj" fmla="val 8448"/>
            </a:avLst>
          </a:prstGeom>
          <a:solidFill>
            <a:srgbClr val="99B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B49E8F-3C85-0A48-A42B-4C61E2BA5DDF}"/>
              </a:ext>
            </a:extLst>
          </p:cNvPr>
          <p:cNvSpPr/>
          <p:nvPr/>
        </p:nvSpPr>
        <p:spPr>
          <a:xfrm>
            <a:off x="2033988" y="3089267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People living in cities</a:t>
            </a:r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AC3BEE-5400-0043-8DD8-D348972398B0}"/>
              </a:ext>
            </a:extLst>
          </p:cNvPr>
          <p:cNvSpPr/>
          <p:nvPr/>
        </p:nvSpPr>
        <p:spPr>
          <a:xfrm>
            <a:off x="4961393" y="1730919"/>
            <a:ext cx="1622067" cy="1027706"/>
          </a:xfrm>
          <a:prstGeom prst="rect">
            <a:avLst/>
          </a:prstGeom>
          <a:solidFill>
            <a:srgbClr val="FF9300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High Risk</a:t>
            </a:r>
            <a:endParaRPr lang="en-ES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039D01-A039-7744-ADF4-0B597A7DDB76}"/>
              </a:ext>
            </a:extLst>
          </p:cNvPr>
          <p:cNvSpPr/>
          <p:nvPr/>
        </p:nvSpPr>
        <p:spPr>
          <a:xfrm>
            <a:off x="4961392" y="3089267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Medium Risk</a:t>
            </a:r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33B7E9-AD4C-7F43-BAD8-3014B9255C5B}"/>
              </a:ext>
            </a:extLst>
          </p:cNvPr>
          <p:cNvSpPr/>
          <p:nvPr/>
        </p:nvSpPr>
        <p:spPr>
          <a:xfrm>
            <a:off x="4961392" y="4447615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Low Risk</a:t>
            </a:r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608AF4-9CB8-B54D-8BFB-06D80AB9F80E}"/>
              </a:ext>
            </a:extLst>
          </p:cNvPr>
          <p:cNvSpPr/>
          <p:nvPr/>
        </p:nvSpPr>
        <p:spPr>
          <a:xfrm>
            <a:off x="7888797" y="1080236"/>
            <a:ext cx="1622067" cy="1027706"/>
          </a:xfrm>
          <a:prstGeom prst="rect">
            <a:avLst/>
          </a:prstGeom>
          <a:solidFill>
            <a:srgbClr val="BD2A00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Positive</a:t>
            </a:r>
            <a:endParaRPr lang="en-ES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7C867D-DB12-C145-A395-103F9A2694F9}"/>
              </a:ext>
            </a:extLst>
          </p:cNvPr>
          <p:cNvSpPr/>
          <p:nvPr/>
        </p:nvSpPr>
        <p:spPr>
          <a:xfrm>
            <a:off x="7888796" y="2314014"/>
            <a:ext cx="1622067" cy="102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Negative</a:t>
            </a:r>
            <a:endParaRPr lang="en-ES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EFC174-3A54-A04D-A74B-4446788C1F31}"/>
              </a:ext>
            </a:extLst>
          </p:cNvPr>
          <p:cNvCxnSpPr>
            <a:cxnSpLocks/>
          </p:cNvCxnSpPr>
          <p:nvPr/>
        </p:nvCxnSpPr>
        <p:spPr>
          <a:xfrm>
            <a:off x="3847901" y="3598150"/>
            <a:ext cx="404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9E7F43-3031-204E-9452-C4207135C11E}"/>
              </a:ext>
            </a:extLst>
          </p:cNvPr>
          <p:cNvCxnSpPr>
            <a:cxnSpLocks/>
          </p:cNvCxnSpPr>
          <p:nvPr/>
        </p:nvCxnSpPr>
        <p:spPr>
          <a:xfrm flipV="1">
            <a:off x="4252401" y="2155648"/>
            <a:ext cx="0" cy="2857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0EE432-216C-3446-BFD8-DAEDA881E49E}"/>
              </a:ext>
            </a:extLst>
          </p:cNvPr>
          <p:cNvCxnSpPr/>
          <p:nvPr/>
        </p:nvCxnSpPr>
        <p:spPr>
          <a:xfrm>
            <a:off x="4252401" y="2156973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E03177-68C9-7D41-A8AD-2C7AE6C8319E}"/>
              </a:ext>
            </a:extLst>
          </p:cNvPr>
          <p:cNvCxnSpPr/>
          <p:nvPr/>
        </p:nvCxnSpPr>
        <p:spPr>
          <a:xfrm>
            <a:off x="4252401" y="5013481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730732-7B05-A34D-B9CE-8F94659658AF}"/>
              </a:ext>
            </a:extLst>
          </p:cNvPr>
          <p:cNvCxnSpPr/>
          <p:nvPr/>
        </p:nvCxnSpPr>
        <p:spPr>
          <a:xfrm>
            <a:off x="4252401" y="3598150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1918FF-C340-6640-B407-489EB7C32086}"/>
              </a:ext>
            </a:extLst>
          </p:cNvPr>
          <p:cNvCxnSpPr>
            <a:cxnSpLocks/>
          </p:cNvCxnSpPr>
          <p:nvPr/>
        </p:nvCxnSpPr>
        <p:spPr>
          <a:xfrm>
            <a:off x="6772965" y="2255705"/>
            <a:ext cx="3750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FE18DC-7AF3-3243-9A08-222B03709078}"/>
              </a:ext>
            </a:extLst>
          </p:cNvPr>
          <p:cNvCxnSpPr>
            <a:cxnSpLocks/>
          </p:cNvCxnSpPr>
          <p:nvPr/>
        </p:nvCxnSpPr>
        <p:spPr>
          <a:xfrm flipV="1">
            <a:off x="7148001" y="1610325"/>
            <a:ext cx="0" cy="1256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98908E-9972-D543-8ACF-37A2AA435D0C}"/>
              </a:ext>
            </a:extLst>
          </p:cNvPr>
          <p:cNvCxnSpPr/>
          <p:nvPr/>
        </p:nvCxnSpPr>
        <p:spPr>
          <a:xfrm>
            <a:off x="7148001" y="1610325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63E703-D312-444B-AED4-4FDB3059DB6D}"/>
              </a:ext>
            </a:extLst>
          </p:cNvPr>
          <p:cNvCxnSpPr/>
          <p:nvPr/>
        </p:nvCxnSpPr>
        <p:spPr>
          <a:xfrm>
            <a:off x="7148001" y="2866630"/>
            <a:ext cx="524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5BAADD2-2AE8-C84B-BB31-5DE604C45F3E}"/>
              </a:ext>
            </a:extLst>
          </p:cNvPr>
          <p:cNvSpPr txBox="1"/>
          <p:nvPr/>
        </p:nvSpPr>
        <p:spPr>
          <a:xfrm>
            <a:off x="3644026" y="5002218"/>
            <a:ext cx="135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dirty="0">
                <a:latin typeface="Athelas" panose="02000503000000020003" pitchFamily="2" charset="77"/>
              </a:rPr>
              <a:t>Model I</a:t>
            </a:r>
          </a:p>
          <a:p>
            <a:pPr algn="ctr"/>
            <a:r>
              <a:rPr lang="en-ES" sz="1400" dirty="0">
                <a:latin typeface="Athelas" panose="02000503000000020003" pitchFamily="2" charset="77"/>
              </a:rPr>
              <a:t>(</a:t>
            </a:r>
            <a:r>
              <a:rPr lang="en-GB" sz="1400" dirty="0">
                <a:latin typeface="Athelas" panose="02000503000000020003" pitchFamily="2" charset="77"/>
              </a:rPr>
              <a:t>Questionnaire)</a:t>
            </a:r>
            <a:endParaRPr lang="en-ES" sz="1400" dirty="0">
              <a:latin typeface="Athelas" panose="02000503000000020003" pitchFamily="2" charset="77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05EE4C-1979-AD47-AB25-D9D3555933F0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0136868-FDDD-E34D-92A7-63FDD92E9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067" y="1230022"/>
            <a:ext cx="728133" cy="7281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B73B7F2-42BB-FA4E-A0F2-FB5AB21AD103}"/>
              </a:ext>
            </a:extLst>
          </p:cNvPr>
          <p:cNvSpPr txBox="1"/>
          <p:nvPr/>
        </p:nvSpPr>
        <p:spPr>
          <a:xfrm>
            <a:off x="5274309" y="128392"/>
            <a:ext cx="1643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Palatino Linotype" panose="02040502050505030304" pitchFamily="18" charset="0"/>
              </a:rPr>
              <a:t>Full </a:t>
            </a:r>
            <a:r>
              <a:rPr lang="es-ES" sz="2000" dirty="0" err="1">
                <a:latin typeface="Palatino Linotype" panose="02040502050505030304" pitchFamily="18" charset="0"/>
              </a:rPr>
              <a:t>Protocol</a:t>
            </a:r>
            <a:endParaRPr lang="en-E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483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194B5AB-09F2-B445-8E1A-1A32DB307599}"/>
              </a:ext>
            </a:extLst>
          </p:cNvPr>
          <p:cNvSpPr txBox="1"/>
          <p:nvPr/>
        </p:nvSpPr>
        <p:spPr>
          <a:xfrm>
            <a:off x="4039187" y="128392"/>
            <a:ext cx="411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000" dirty="0">
                <a:latin typeface="Palatino Linotype" panose="02040502050505030304" pitchFamily="18" charset="0"/>
              </a:rPr>
              <a:t>Scientific Research in Lung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1C77D0-4153-EB4E-AC51-5ECF25F4234B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75E6400-3D89-7743-B29F-E7F132E2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392208"/>
            <a:ext cx="2624667" cy="1559489"/>
          </a:xfrm>
          <a:prstGeom prst="rect">
            <a:avLst/>
          </a:prstGeom>
        </p:spPr>
      </p:pic>
      <p:pic>
        <p:nvPicPr>
          <p:cNvPr id="2050" name="Picture 2" descr="Bringing together scientific research and commercial activity under one  roof - The Economic Times">
            <a:extLst>
              <a:ext uri="{FF2B5EF4-FFF2-40B4-BE49-F238E27FC236}">
                <a16:creationId xmlns:a16="http://schemas.microsoft.com/office/drawing/2014/main" id="{0A997AEA-C64B-5D4D-BCD1-0B86A62FA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99" y="3235954"/>
            <a:ext cx="3462868" cy="259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E9515B0A-7A61-9C4D-8DF4-459A9E7BC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392" y="1509982"/>
            <a:ext cx="5437215" cy="383803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A4ECC6-4AC9-5041-9D6A-380D6FAC796A}"/>
              </a:ext>
            </a:extLst>
          </p:cNvPr>
          <p:cNvCxnSpPr>
            <a:cxnSpLocks/>
          </p:cNvCxnSpPr>
          <p:nvPr/>
        </p:nvCxnSpPr>
        <p:spPr>
          <a:xfrm>
            <a:off x="5367059" y="2037550"/>
            <a:ext cx="3894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825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503CF7-8A94-7C4B-873F-8C5A4B288599}"/>
              </a:ext>
            </a:extLst>
          </p:cNvPr>
          <p:cNvSpPr txBox="1"/>
          <p:nvPr/>
        </p:nvSpPr>
        <p:spPr>
          <a:xfrm>
            <a:off x="5836486" y="1644725"/>
            <a:ext cx="4666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>
                <a:latin typeface="Palatino Linotype" panose="02040502050505030304" pitchFamily="18" charset="0"/>
              </a:rPr>
              <a:t>Fighting Lung Cancer</a:t>
            </a:r>
            <a:endParaRPr lang="en-GB" sz="3600" dirty="0">
              <a:effectLst/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E65DE8-4DF0-8443-BB98-538F5CEB8932}"/>
              </a:ext>
            </a:extLst>
          </p:cNvPr>
          <p:cNvSpPr txBox="1"/>
          <p:nvPr/>
        </p:nvSpPr>
        <p:spPr>
          <a:xfrm>
            <a:off x="7460882" y="2315908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i="1" dirty="0">
                <a:latin typeface="Palatino Linotype" panose="02040502050505030304" pitchFamily="18" charset="0"/>
              </a:rPr>
              <a:t>Miguel Simón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8922C84-AA0B-7A46-80A2-C7E8A90CA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1578" y="-126030"/>
            <a:ext cx="7322697" cy="7322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CADACC-7048-EF47-93E0-34A61AC7CD86}"/>
              </a:ext>
            </a:extLst>
          </p:cNvPr>
          <p:cNvSpPr txBox="1"/>
          <p:nvPr/>
        </p:nvSpPr>
        <p:spPr>
          <a:xfrm>
            <a:off x="7315008" y="4172761"/>
            <a:ext cx="1816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>
                <a:solidFill>
                  <a:srgbClr val="15F903"/>
                </a:solidFill>
                <a:latin typeface="Palatino Linotype" panose="02040502050505030304" pitchFamily="18" charset="0"/>
              </a:rPr>
              <a:t>Thanks!</a:t>
            </a:r>
            <a:endParaRPr lang="en-GB" sz="3600" dirty="0">
              <a:solidFill>
                <a:srgbClr val="15F903"/>
              </a:solidFill>
              <a:effectLst/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53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C53D670-D6F9-7A42-9EAA-85F5C872FCB5}"/>
              </a:ext>
            </a:extLst>
          </p:cNvPr>
          <p:cNvGrpSpPr/>
          <p:nvPr/>
        </p:nvGrpSpPr>
        <p:grpSpPr>
          <a:xfrm>
            <a:off x="5407725" y="1849406"/>
            <a:ext cx="5679376" cy="3734921"/>
            <a:chOff x="5650913" y="1561539"/>
            <a:chExt cx="5679376" cy="3734921"/>
          </a:xfrm>
        </p:grpSpPr>
        <p:pic>
          <p:nvPicPr>
            <p:cNvPr id="3" name="Picture 2" descr="Chart, bar chart&#10;&#10;Description automatically generated">
              <a:extLst>
                <a:ext uri="{FF2B5EF4-FFF2-40B4-BE49-F238E27FC236}">
                  <a16:creationId xmlns:a16="http://schemas.microsoft.com/office/drawing/2014/main" id="{A9B2C67C-5312-194A-AD6E-D00EB4A5D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3008" y="1561539"/>
              <a:ext cx="5627281" cy="373492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9C1502-CE44-4745-80AE-7A7E5C79C8F8}"/>
                </a:ext>
              </a:extLst>
            </p:cNvPr>
            <p:cNvSpPr txBox="1"/>
            <p:nvPr/>
          </p:nvSpPr>
          <p:spPr>
            <a:xfrm rot="16200000">
              <a:off x="5043696" y="3245339"/>
              <a:ext cx="146065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ES" sz="10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rPr>
                <a:t>Number of Publications</a:t>
              </a:r>
              <a:endParaRPr lang="en-ES" sz="1400" dirty="0">
                <a:solidFill>
                  <a:schemeClr val="bg2">
                    <a:lumMod val="25000"/>
                  </a:schemeClr>
                </a:solidFill>
                <a:latin typeface="Athelas" panose="02000503000000020003" pitchFamily="2" charset="7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194B5AB-09F2-B445-8E1A-1A32DB307599}"/>
              </a:ext>
            </a:extLst>
          </p:cNvPr>
          <p:cNvSpPr txBox="1"/>
          <p:nvPr/>
        </p:nvSpPr>
        <p:spPr>
          <a:xfrm>
            <a:off x="4039187" y="128392"/>
            <a:ext cx="411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000" dirty="0">
                <a:latin typeface="Palatino Linotype" panose="02040502050505030304" pitchFamily="18" charset="0"/>
              </a:rPr>
              <a:t>Scientific Research in Lung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1C77D0-4153-EB4E-AC51-5ECF25F4234B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75E6400-3D89-7743-B29F-E7F132E2A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1392208"/>
            <a:ext cx="2624667" cy="1559489"/>
          </a:xfrm>
          <a:prstGeom prst="rect">
            <a:avLst/>
          </a:prstGeom>
        </p:spPr>
      </p:pic>
      <p:pic>
        <p:nvPicPr>
          <p:cNvPr id="2050" name="Picture 2" descr="Bringing together scientific research and commercial activity under one  roof - The Economic Times">
            <a:extLst>
              <a:ext uri="{FF2B5EF4-FFF2-40B4-BE49-F238E27FC236}">
                <a16:creationId xmlns:a16="http://schemas.microsoft.com/office/drawing/2014/main" id="{0A997AEA-C64B-5D4D-BCD1-0B86A62FA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99" y="3235954"/>
            <a:ext cx="3462868" cy="259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319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C53D670-D6F9-7A42-9EAA-85F5C872FCB5}"/>
              </a:ext>
            </a:extLst>
          </p:cNvPr>
          <p:cNvGrpSpPr/>
          <p:nvPr/>
        </p:nvGrpSpPr>
        <p:grpSpPr>
          <a:xfrm>
            <a:off x="5407725" y="1849406"/>
            <a:ext cx="5679376" cy="3734921"/>
            <a:chOff x="5650913" y="1561539"/>
            <a:chExt cx="5679376" cy="3734921"/>
          </a:xfrm>
        </p:grpSpPr>
        <p:pic>
          <p:nvPicPr>
            <p:cNvPr id="3" name="Picture 2" descr="Chart, bar chart&#10;&#10;Description automatically generated">
              <a:extLst>
                <a:ext uri="{FF2B5EF4-FFF2-40B4-BE49-F238E27FC236}">
                  <a16:creationId xmlns:a16="http://schemas.microsoft.com/office/drawing/2014/main" id="{A9B2C67C-5312-194A-AD6E-D00EB4A5D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3008" y="1561539"/>
              <a:ext cx="5627281" cy="373492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9C1502-CE44-4745-80AE-7A7E5C79C8F8}"/>
                </a:ext>
              </a:extLst>
            </p:cNvPr>
            <p:cNvSpPr txBox="1"/>
            <p:nvPr/>
          </p:nvSpPr>
          <p:spPr>
            <a:xfrm rot="16200000">
              <a:off x="5043696" y="3245339"/>
              <a:ext cx="146065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ES" sz="10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rPr>
                <a:t>Number of Publications</a:t>
              </a:r>
              <a:endParaRPr lang="en-ES" sz="1400" dirty="0">
                <a:solidFill>
                  <a:schemeClr val="bg2">
                    <a:lumMod val="25000"/>
                  </a:schemeClr>
                </a:solidFill>
                <a:latin typeface="Athelas" panose="02000503000000020003" pitchFamily="2" charset="7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194B5AB-09F2-B445-8E1A-1A32DB307599}"/>
              </a:ext>
            </a:extLst>
          </p:cNvPr>
          <p:cNvSpPr txBox="1"/>
          <p:nvPr/>
        </p:nvSpPr>
        <p:spPr>
          <a:xfrm>
            <a:off x="4039187" y="128392"/>
            <a:ext cx="411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000" dirty="0">
                <a:latin typeface="Palatino Linotype" panose="02040502050505030304" pitchFamily="18" charset="0"/>
              </a:rPr>
              <a:t>Scientific Research in Lung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1C77D0-4153-EB4E-AC51-5ECF25F4234B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75E6400-3D89-7743-B29F-E7F132E2A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1392208"/>
            <a:ext cx="2624667" cy="1559489"/>
          </a:xfrm>
          <a:prstGeom prst="rect">
            <a:avLst/>
          </a:prstGeom>
        </p:spPr>
      </p:pic>
      <p:pic>
        <p:nvPicPr>
          <p:cNvPr id="2050" name="Picture 2" descr="Bringing together scientific research and commercial activity under one  roof - The Economic Times">
            <a:extLst>
              <a:ext uri="{FF2B5EF4-FFF2-40B4-BE49-F238E27FC236}">
                <a16:creationId xmlns:a16="http://schemas.microsoft.com/office/drawing/2014/main" id="{0A997AEA-C64B-5D4D-BCD1-0B86A62FA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99" y="3235954"/>
            <a:ext cx="3462868" cy="259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E0462-256D-5942-844E-21BE37529771}"/>
              </a:ext>
            </a:extLst>
          </p:cNvPr>
          <p:cNvSpPr txBox="1"/>
          <p:nvPr/>
        </p:nvSpPr>
        <p:spPr>
          <a:xfrm>
            <a:off x="7055814" y="5833105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latin typeface="Palatino Linotype" panose="02040502050505030304" pitchFamily="18" charset="0"/>
              </a:rPr>
              <a:t>~400000 publications</a:t>
            </a:r>
          </a:p>
        </p:txBody>
      </p:sp>
    </p:spTree>
    <p:extLst>
      <p:ext uri="{BB962C8B-B14F-4D97-AF65-F5344CB8AC3E}">
        <p14:creationId xmlns:p14="http://schemas.microsoft.com/office/powerpoint/2010/main" val="246854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F25C9D-E25E-0A47-A888-A0722EA5DDF4}"/>
              </a:ext>
            </a:extLst>
          </p:cNvPr>
          <p:cNvGrpSpPr/>
          <p:nvPr/>
        </p:nvGrpSpPr>
        <p:grpSpPr>
          <a:xfrm>
            <a:off x="1409882" y="1014608"/>
            <a:ext cx="9372236" cy="5715000"/>
            <a:chOff x="1790700" y="571500"/>
            <a:chExt cx="9372236" cy="5715000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EC3C49C9-4773-A147-9802-6CCA1FBC2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0700" y="571500"/>
              <a:ext cx="8610600" cy="5715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B3CE8D-74C7-B84E-BB0F-C0AF6ABCDB8A}"/>
                </a:ext>
              </a:extLst>
            </p:cNvPr>
            <p:cNvSpPr txBox="1"/>
            <p:nvPr/>
          </p:nvSpPr>
          <p:spPr>
            <a:xfrm>
              <a:off x="10013262" y="971267"/>
              <a:ext cx="1149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rPr>
                <a:t>Num Publications</a:t>
              </a:r>
              <a:endParaRPr lang="en-ES" sz="1400" dirty="0">
                <a:solidFill>
                  <a:schemeClr val="bg2">
                    <a:lumMod val="25000"/>
                  </a:schemeClr>
                </a:solidFill>
                <a:latin typeface="Athelas" panose="02000503000000020003" pitchFamily="2" charset="7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AEFBDA-DDFC-B24F-A125-68E65E2E74B3}"/>
              </a:ext>
            </a:extLst>
          </p:cNvPr>
          <p:cNvSpPr txBox="1"/>
          <p:nvPr/>
        </p:nvSpPr>
        <p:spPr>
          <a:xfrm>
            <a:off x="4039187" y="128392"/>
            <a:ext cx="411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000" dirty="0">
                <a:latin typeface="Palatino Linotype" panose="02040502050505030304" pitchFamily="18" charset="0"/>
              </a:rPr>
              <a:t>Scientific Research in Lung Cancer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894DBC-08BE-E04F-B0E4-012B04A33DF7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730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4FCD4E4-E781-E542-99A7-27C8F311A873}"/>
              </a:ext>
            </a:extLst>
          </p:cNvPr>
          <p:cNvGrpSpPr/>
          <p:nvPr/>
        </p:nvGrpSpPr>
        <p:grpSpPr>
          <a:xfrm>
            <a:off x="1409882" y="1014608"/>
            <a:ext cx="9372236" cy="5715000"/>
            <a:chOff x="1790700" y="571500"/>
            <a:chExt cx="9372236" cy="5715000"/>
          </a:xfrm>
        </p:grpSpPr>
        <p:pic>
          <p:nvPicPr>
            <p:cNvPr id="3" name="Picture 2" descr="Chart, line chart&#10;&#10;Description automatically generated">
              <a:extLst>
                <a:ext uri="{FF2B5EF4-FFF2-40B4-BE49-F238E27FC236}">
                  <a16:creationId xmlns:a16="http://schemas.microsoft.com/office/drawing/2014/main" id="{841CCDB2-69E7-FB4C-BCB1-063D4E76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0700" y="571500"/>
              <a:ext cx="8610600" cy="5715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85DF12-2486-494C-943A-120D60C57AF4}"/>
                </a:ext>
              </a:extLst>
            </p:cNvPr>
            <p:cNvSpPr txBox="1"/>
            <p:nvPr/>
          </p:nvSpPr>
          <p:spPr>
            <a:xfrm>
              <a:off x="10013262" y="971267"/>
              <a:ext cx="1149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rPr>
                <a:t>Num Publications</a:t>
              </a:r>
              <a:endParaRPr lang="en-ES" sz="1400" dirty="0">
                <a:solidFill>
                  <a:schemeClr val="bg2">
                    <a:lumMod val="25000"/>
                  </a:schemeClr>
                </a:solidFill>
                <a:latin typeface="Athelas" panose="02000503000000020003" pitchFamily="2" charset="7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E209AD-AFD7-7F49-B368-0F995953C3B1}"/>
                </a:ext>
              </a:extLst>
            </p:cNvPr>
            <p:cNvSpPr txBox="1"/>
            <p:nvPr/>
          </p:nvSpPr>
          <p:spPr>
            <a:xfrm>
              <a:off x="10013262" y="3214591"/>
              <a:ext cx="7553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rPr>
                <a:t>Treatment</a:t>
              </a:r>
              <a:endParaRPr lang="en-ES" sz="1400" dirty="0">
                <a:solidFill>
                  <a:schemeClr val="bg2">
                    <a:lumMod val="25000"/>
                  </a:schemeClr>
                </a:solidFill>
                <a:latin typeface="Athelas" panose="02000503000000020003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6A47A8-7446-F544-A390-B05BFB7394C4}"/>
                </a:ext>
              </a:extLst>
            </p:cNvPr>
            <p:cNvSpPr txBox="1"/>
            <p:nvPr/>
          </p:nvSpPr>
          <p:spPr>
            <a:xfrm>
              <a:off x="10013262" y="3397335"/>
              <a:ext cx="7136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rPr>
                <a:t>Diagnosis</a:t>
              </a:r>
              <a:endParaRPr lang="en-ES" sz="1400" dirty="0">
                <a:solidFill>
                  <a:schemeClr val="bg2">
                    <a:lumMod val="25000"/>
                  </a:schemeClr>
                </a:solidFill>
                <a:latin typeface="Athelas" panose="02000503000000020003" pitchFamily="2" charset="7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A9E5B64-621D-F64B-B4FF-D61BE8A2488D}"/>
              </a:ext>
            </a:extLst>
          </p:cNvPr>
          <p:cNvSpPr txBox="1"/>
          <p:nvPr/>
        </p:nvSpPr>
        <p:spPr>
          <a:xfrm>
            <a:off x="4039187" y="128392"/>
            <a:ext cx="411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000" dirty="0">
                <a:latin typeface="Palatino Linotype" panose="02040502050505030304" pitchFamily="18" charset="0"/>
              </a:rPr>
              <a:t>Scientific Research in Lung Cancer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C2BFF8-4065-A44D-B6BF-725DE2211EC3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368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9A677B8-235A-7447-81B4-26F230F5489E}"/>
              </a:ext>
            </a:extLst>
          </p:cNvPr>
          <p:cNvGrpSpPr/>
          <p:nvPr/>
        </p:nvGrpSpPr>
        <p:grpSpPr>
          <a:xfrm>
            <a:off x="1409882" y="1014608"/>
            <a:ext cx="9372236" cy="5715000"/>
            <a:chOff x="1790700" y="571500"/>
            <a:chExt cx="9372236" cy="5715000"/>
          </a:xfrm>
        </p:grpSpPr>
        <p:pic>
          <p:nvPicPr>
            <p:cNvPr id="3" name="Picture 2" descr="Chart, line chart&#10;&#10;Description automatically generated">
              <a:extLst>
                <a:ext uri="{FF2B5EF4-FFF2-40B4-BE49-F238E27FC236}">
                  <a16:creationId xmlns:a16="http://schemas.microsoft.com/office/drawing/2014/main" id="{6B9E8021-B227-EC48-90B3-9A38A1360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0700" y="571500"/>
              <a:ext cx="8610600" cy="5715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2F5D7C-0D61-0848-A599-68C77619AD34}"/>
                </a:ext>
              </a:extLst>
            </p:cNvPr>
            <p:cNvSpPr txBox="1"/>
            <p:nvPr/>
          </p:nvSpPr>
          <p:spPr>
            <a:xfrm>
              <a:off x="10013262" y="971267"/>
              <a:ext cx="1149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rPr>
                <a:t>Num Publications</a:t>
              </a:r>
              <a:endParaRPr lang="en-ES" sz="1400" dirty="0">
                <a:solidFill>
                  <a:schemeClr val="bg2">
                    <a:lumMod val="25000"/>
                  </a:schemeClr>
                </a:solidFill>
                <a:latin typeface="Athelas" panose="02000503000000020003" pitchFamily="2" charset="7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59A322-073C-DE46-A4DA-1516E8220123}"/>
                </a:ext>
              </a:extLst>
            </p:cNvPr>
            <p:cNvSpPr txBox="1"/>
            <p:nvPr/>
          </p:nvSpPr>
          <p:spPr>
            <a:xfrm>
              <a:off x="10013262" y="3214591"/>
              <a:ext cx="7553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rPr>
                <a:t>Treatment</a:t>
              </a:r>
              <a:endParaRPr lang="en-ES" sz="1400" dirty="0">
                <a:solidFill>
                  <a:schemeClr val="bg2">
                    <a:lumMod val="25000"/>
                  </a:schemeClr>
                </a:solidFill>
                <a:latin typeface="Athelas" panose="02000503000000020003" pitchFamily="2" charset="7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A94C1C-BA82-804A-BA54-6F7D811203EA}"/>
                </a:ext>
              </a:extLst>
            </p:cNvPr>
            <p:cNvSpPr txBox="1"/>
            <p:nvPr/>
          </p:nvSpPr>
          <p:spPr>
            <a:xfrm>
              <a:off x="10013262" y="3397335"/>
              <a:ext cx="7136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rPr>
                <a:t>Diagnosis</a:t>
              </a:r>
              <a:endParaRPr lang="en-ES" sz="1400" dirty="0">
                <a:solidFill>
                  <a:schemeClr val="bg2">
                    <a:lumMod val="25000"/>
                  </a:schemeClr>
                </a:solidFill>
                <a:latin typeface="Athelas" panose="02000503000000020003" pitchFamily="2" charset="7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5FAE31-0465-0648-AAC2-F3D4A952B333}"/>
                </a:ext>
              </a:extLst>
            </p:cNvPr>
            <p:cNvSpPr txBox="1"/>
            <p:nvPr/>
          </p:nvSpPr>
          <p:spPr>
            <a:xfrm>
              <a:off x="10013262" y="4072927"/>
              <a:ext cx="6783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dirty="0">
                  <a:solidFill>
                    <a:schemeClr val="bg2">
                      <a:lumMod val="25000"/>
                    </a:schemeClr>
                  </a:solidFill>
                  <a:latin typeface="Athelas" panose="02000503000000020003" pitchFamily="2" charset="77"/>
                </a:rPr>
                <a:t>Pollution</a:t>
              </a:r>
              <a:endParaRPr lang="en-ES" sz="1400" dirty="0">
                <a:solidFill>
                  <a:schemeClr val="bg2">
                    <a:lumMod val="25000"/>
                  </a:schemeClr>
                </a:solidFill>
                <a:latin typeface="Athelas" panose="02000503000000020003" pitchFamily="2" charset="7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8A3A550-801D-ED43-B9E1-F7359C7BC058}"/>
              </a:ext>
            </a:extLst>
          </p:cNvPr>
          <p:cNvSpPr txBox="1"/>
          <p:nvPr/>
        </p:nvSpPr>
        <p:spPr>
          <a:xfrm>
            <a:off x="4039187" y="128392"/>
            <a:ext cx="411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000" dirty="0">
                <a:latin typeface="Palatino Linotype" panose="02040502050505030304" pitchFamily="18" charset="0"/>
              </a:rPr>
              <a:t>Scientific Research in Lung Cancer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D7447F-645F-B747-93E1-484034048490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289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53B9864-2814-CD48-ACC8-75C7122B6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86" y="1680578"/>
            <a:ext cx="7390627" cy="42050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C37E41-212D-B24D-AB4F-898B44EE7EC4}"/>
              </a:ext>
            </a:extLst>
          </p:cNvPr>
          <p:cNvSpPr txBox="1"/>
          <p:nvPr/>
        </p:nvSpPr>
        <p:spPr>
          <a:xfrm>
            <a:off x="4039187" y="128392"/>
            <a:ext cx="411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000" dirty="0">
                <a:latin typeface="Palatino Linotype" panose="02040502050505030304" pitchFamily="18" charset="0"/>
              </a:rPr>
              <a:t>Scientific Research in Lung Cancer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D69BF3-BD8F-AA4D-B735-706534F52F8F}"/>
              </a:ext>
            </a:extLst>
          </p:cNvPr>
          <p:cNvCxnSpPr>
            <a:cxnSpLocks/>
          </p:cNvCxnSpPr>
          <p:nvPr/>
        </p:nvCxnSpPr>
        <p:spPr>
          <a:xfrm>
            <a:off x="0" y="533401"/>
            <a:ext cx="12192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377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440</Words>
  <Application>Microsoft Macintosh PowerPoint</Application>
  <PresentationFormat>Widescreen</PresentationFormat>
  <Paragraphs>205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Athelas</vt:lpstr>
      <vt:lpstr>Calibri</vt:lpstr>
      <vt:lpstr>Calibri Light</vt:lpstr>
      <vt:lpstr>Palatino Linotype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Miguel Simon Moya</dc:creator>
  <cp:lastModifiedBy>Miguel Simon Moya</cp:lastModifiedBy>
  <cp:revision>22</cp:revision>
  <dcterms:created xsi:type="dcterms:W3CDTF">2020-12-17T08:56:21Z</dcterms:created>
  <dcterms:modified xsi:type="dcterms:W3CDTF">2020-12-17T13:18:05Z</dcterms:modified>
</cp:coreProperties>
</file>